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88825" cy="6858000"/>
  <p:notesSz cx="7010400" cy="9296400"/>
  <p:embeddedFontLst>
    <p:embeddedFont>
      <p:font typeface="Arial Narrow" panose="020B0604020202020204" pitchFamily="34" charset="0"/>
      <p:regular r:id="rId13"/>
      <p:bold r:id="rId14"/>
      <p:italic r:id="rId15"/>
      <p:boldItalic r:id="rId16"/>
    </p:embeddedFont>
    <p:embeddedFont>
      <p:font typeface="Avenir" panose="02000503020000020003" pitchFamily="2" charset="0"/>
      <p:regular r:id="rId17"/>
      <p:italic r:id="rId18"/>
    </p:embeddedFont>
    <p:embeddedFont>
      <p:font typeface="Bebas Neue Regular" panose="020B0606020202050201" pitchFamily="34" charset="77"/>
      <p:regular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03"/>
    <p:restoredTop sz="94653"/>
  </p:normalViewPr>
  <p:slideViewPr>
    <p:cSldViewPr snapToGrid="0">
      <p:cViewPr varScale="1">
        <p:scale>
          <a:sx n="101" d="100"/>
          <a:sy n="101" d="100"/>
        </p:scale>
        <p:origin x="216" y="1168"/>
      </p:cViewPr>
      <p:guideLst>
        <p:guide orient="horz" pos="2160"/>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0"/>
            <a:ext cx="3037840" cy="464820"/>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eacc08987d_1_213: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2eacc08987d_1_213: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for Lesson 3</a:t>
            </a:r>
            <a:endParaRPr sz="1200">
              <a:latin typeface="Arial"/>
              <a:ea typeface="Arial"/>
              <a:cs typeface="Arial"/>
              <a:sym typeface="Arial"/>
            </a:endParaRPr>
          </a:p>
          <a:p>
            <a:pPr marL="457200" marR="0" lvl="0" indent="-22860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Lesson 3 PowerPoint</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Lesson 3 Teacher Notes</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SCK LAUNCH Video</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Small Slips of Paper</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Note card</a:t>
            </a:r>
            <a:endParaRPr/>
          </a:p>
          <a:p>
            <a:pPr marL="342900" marR="0" lvl="0" indent="-254000" algn="l" rtl="0">
              <a:lnSpc>
                <a:spcPct val="115000"/>
              </a:lnSpc>
              <a:spcBef>
                <a:spcPts val="0"/>
              </a:spcBef>
              <a:spcAft>
                <a:spcPts val="0"/>
              </a:spcAft>
              <a:buSzPts val="1400"/>
              <a:buFont typeface="Arial"/>
              <a:buNone/>
            </a:pPr>
            <a:endParaRPr sz="1200" b="1" i="1" u="none" strike="noStrike">
              <a:latin typeface="Calibri"/>
              <a:ea typeface="Calibri"/>
              <a:cs typeface="Calibri"/>
              <a:sym typeface="Calibri"/>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Today we are going to prepare for the career event by reviewing the sectors and preparing questions to ask representatives from the businesses you will visit during the Experience.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By asking questions at the event, you might earn some cool swag and gain powerful insight from people in career fields that you’re interested in. </a:t>
            </a:r>
            <a:endParaRPr sz="1200">
              <a:latin typeface="Arial"/>
              <a:ea typeface="Arial"/>
              <a:cs typeface="Arial"/>
              <a:sym typeface="Arial"/>
            </a:endParaRPr>
          </a:p>
          <a:p>
            <a:pPr marL="342900" marR="0" lvl="0" indent="-254000" algn="l" rtl="0">
              <a:lnSpc>
                <a:spcPct val="115000"/>
              </a:lnSpc>
              <a:spcBef>
                <a:spcPts val="0"/>
              </a:spcBef>
              <a:spcAft>
                <a:spcPts val="0"/>
              </a:spcAft>
              <a:buSzPts val="1400"/>
              <a:buFont typeface="Arial"/>
              <a:buNone/>
            </a:pPr>
            <a:endParaRPr sz="1200" u="none" strike="noStrike">
              <a:latin typeface="Arial"/>
              <a:ea typeface="Arial"/>
              <a:cs typeface="Arial"/>
              <a:sym typeface="Arial"/>
            </a:endParaRPr>
          </a:p>
        </p:txBody>
      </p:sp>
      <p:sp>
        <p:nvSpPr>
          <p:cNvPr id="81" name="Google Shape;81;g2eacc08987d_1_213: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f0e5516f28_0_18: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Suggested Strategy: </a:t>
            </a:r>
            <a:r>
              <a:rPr lang="en-US" sz="1200" i="1">
                <a:latin typeface="Calibri"/>
                <a:ea typeface="Calibri"/>
                <a:cs typeface="Calibri"/>
                <a:sym typeface="Calibri"/>
              </a:rPr>
              <a:t>Have one student per table group read one lesson objective aloud for the group.</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In today’s lesson, we will do three things to help us prepare for the SCK LAUNCH Experience event.</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prepare to attend the event.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learn that this is so much more than a “field trip.” You’re going to learn how to become more career-focused!</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also write 3-4 open-ended questions that you can use Experience to help you gain more insight into careers you’re interested in.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Plus, how to earn cool swag at the event by doing so!</a:t>
            </a:r>
            <a:endParaRPr sz="1200">
              <a:latin typeface="Arial"/>
              <a:ea typeface="Arial"/>
              <a:cs typeface="Arial"/>
              <a:sym typeface="Arial"/>
            </a:endParaRPr>
          </a:p>
          <a:p>
            <a:pPr marL="0" lvl="0" indent="0" algn="l" rtl="0">
              <a:lnSpc>
                <a:spcPct val="100000"/>
              </a:lnSpc>
              <a:spcBef>
                <a:spcPts val="0"/>
              </a:spcBef>
              <a:spcAft>
                <a:spcPts val="0"/>
              </a:spcAft>
              <a:buSzPts val="1400"/>
              <a:buNone/>
            </a:pPr>
            <a:endParaRPr sz="1200"/>
          </a:p>
        </p:txBody>
      </p:sp>
      <p:sp>
        <p:nvSpPr>
          <p:cNvPr id="92" name="Google Shape;92;g2f0e5516f28_0_18: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5: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So how does the SCK LAUNCH Experience work?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When we get to the Experience, you will be given a cinch bag that has very important information inside to help you navigate the event and give you more career information.</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a:latin typeface="Calibri"/>
                <a:ea typeface="Calibri"/>
                <a:cs typeface="Calibri"/>
                <a:sym typeface="Calibri"/>
              </a:rPr>
              <a:t>You will visit four different zones throughout Experience. </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a:latin typeface="Calibri"/>
                <a:ea typeface="Calibri"/>
                <a:cs typeface="Calibri"/>
                <a:sym typeface="Calibri"/>
              </a:rPr>
              <a:t>The seven sectors we have learned about will be combined into four zones. </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a:latin typeface="Calibri"/>
                <a:ea typeface="Calibri"/>
                <a:cs typeface="Calibri"/>
                <a:sym typeface="Calibri"/>
              </a:rPr>
              <a:t>You will have 22 minutes in each zone, so use your time wisely and make sure you visit each sector within the zones. </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a:latin typeface="Calibri"/>
                <a:ea typeface="Calibri"/>
                <a:cs typeface="Calibri"/>
                <a:sym typeface="Calibri"/>
              </a:rPr>
              <a:t>While at these zones, you will talk with people who work in these career fields everyday. </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a:latin typeface="Calibri"/>
                <a:ea typeface="Calibri"/>
                <a:cs typeface="Calibri"/>
                <a:sym typeface="Calibri"/>
              </a:rPr>
              <a:t>Listen for the music, when you hear loud music playing, that means it is time to travel to the next zone. Follow the SCK LAUNCH Experience workers as they guide you into your next zone. They will all be in the same color volunteer shirt that says SCK LAUNCH on the front.</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a:latin typeface="Calibri"/>
                <a:ea typeface="Calibri"/>
                <a:cs typeface="Calibri"/>
                <a:sym typeface="Calibri"/>
              </a:rPr>
              <a:t>You will earn awesome swag from these local businesses by engaging them in conversation centered around their career - we will prepare those questions today. </a:t>
            </a:r>
            <a:endParaRPr sz="1200" u="none" strike="noStrike">
              <a:latin typeface="Arial"/>
              <a:ea typeface="Arial"/>
              <a:cs typeface="Arial"/>
              <a:sym typeface="Arial"/>
            </a:endParaRPr>
          </a:p>
        </p:txBody>
      </p:sp>
      <p:sp>
        <p:nvSpPr>
          <p:cNvPr id="102" name="Google Shape;102;p5: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efd598e1ef_0_17: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Teacher Notes:</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Talking Points: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Let’s take a moment to remember the 7 sectors. There will be companies from each sector at the event.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Ask students questions about each sector.</a:t>
            </a:r>
            <a:endParaRPr sz="1200" dirty="0">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dirty="0">
                <a:latin typeface="Calibri"/>
                <a:ea typeface="Calibri"/>
                <a:cs typeface="Calibri"/>
                <a:sym typeface="Calibri"/>
              </a:rPr>
              <a:t>What is one thing that people do in each of these sectors?</a:t>
            </a:r>
            <a:endParaRPr sz="1200" u="none" strike="noStrike" dirty="0">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dirty="0">
                <a:latin typeface="Calibri"/>
                <a:ea typeface="Calibri"/>
                <a:cs typeface="Calibri"/>
                <a:sym typeface="Calibri"/>
              </a:rPr>
              <a:t>What do you remember about the high demand and hard to find careers in each?</a:t>
            </a:r>
            <a:endParaRPr sz="1200" u="none" strike="noStrike" dirty="0">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u="none" strike="noStrike" dirty="0">
                <a:latin typeface="Calibri"/>
                <a:ea typeface="Calibri"/>
                <a:cs typeface="Calibri"/>
                <a:sym typeface="Calibri"/>
              </a:rPr>
              <a:t>What else do you remember?</a:t>
            </a:r>
            <a:endParaRPr sz="1200" u="none" strike="noStrike" dirty="0">
              <a:latin typeface="Arial"/>
              <a:ea typeface="Arial"/>
              <a:cs typeface="Arial"/>
              <a:sym typeface="Arial"/>
            </a:endParaRPr>
          </a:p>
          <a:p>
            <a:pPr marL="0" lvl="0" indent="0" algn="l" rtl="0">
              <a:lnSpc>
                <a:spcPct val="100000"/>
              </a:lnSpc>
              <a:spcBef>
                <a:spcPts val="0"/>
              </a:spcBef>
              <a:spcAft>
                <a:spcPts val="0"/>
              </a:spcAft>
              <a:buSzPts val="1400"/>
              <a:buNone/>
            </a:pPr>
            <a:endParaRPr sz="1200" dirty="0"/>
          </a:p>
        </p:txBody>
      </p:sp>
      <p:sp>
        <p:nvSpPr>
          <p:cNvPr id="112" name="Google Shape;112;g2efd598e1ef_0_17: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3: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 pull up this video  https://scklaunch.com/sck-launch-experience/</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Here is a video to help you visualize what the SCK LAUNCH Experience is like.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This event is for 8th graders only all across South Central Kentucky.  3500 students will attend over two days.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So, remember when we attend, we will be there with other middle school students. </a:t>
            </a:r>
            <a:endParaRPr sz="1200">
              <a:latin typeface="Arial"/>
              <a:ea typeface="Arial"/>
              <a:cs typeface="Arial"/>
              <a:sym typeface="Arial"/>
            </a:endParaRPr>
          </a:p>
          <a:p>
            <a:pPr marL="0" lvl="0" indent="0" algn="l" rtl="0">
              <a:lnSpc>
                <a:spcPct val="100000"/>
              </a:lnSpc>
              <a:spcBef>
                <a:spcPts val="0"/>
              </a:spcBef>
              <a:spcAft>
                <a:spcPts val="0"/>
              </a:spcAft>
              <a:buSzPts val="1400"/>
              <a:buNone/>
            </a:pPr>
            <a:endParaRPr sz="1200"/>
          </a:p>
        </p:txBody>
      </p:sp>
      <p:sp>
        <p:nvSpPr>
          <p:cNvPr id="126" name="Google Shape;126;p3: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f0e5516f28_0_110: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  Small Slips of Paper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Suggested Strategy: Jot Thoughts </a:t>
            </a:r>
            <a:endParaRPr sz="1200">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Teacher provides students with a question or prompt</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Students use slips of paper provided to answer the question (one answer per slip of paper)</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Place slips of paper face down in the center of the table. Repeat!</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The goal is to cover your table with as many answers as possible. </a:t>
            </a:r>
            <a:endParaRPr sz="1200" u="none" strike="noStrike">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are going to practice having conversations and asking questions, so you are ready for Experience. Companies will have ‘swag’ with their company logo and information about who they are and what they do. To get this ‘swag,’</a:t>
            </a:r>
            <a:r>
              <a:rPr lang="en-US" sz="1200" b="1">
                <a:latin typeface="Calibri"/>
                <a:ea typeface="Calibri"/>
                <a:cs typeface="Calibri"/>
                <a:sym typeface="Calibri"/>
              </a:rPr>
              <a:t> you must have a conversation with people at the company table.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are going to prepare the open-ended questions today so you’re ready for Experience.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Using the slips on paper on your desk, write one open-ended question at a time and place the question face down in the center of your table.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Then grab another slip of paper and write another open-ended question you could ask career representatives to learn about their career, their day-to-day job, how they got the job, etc.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Repeat this process until the time is up. When you’re done, your table will have a pile of questions you can use at the experience to help you earn swag!</a:t>
            </a:r>
            <a:endParaRPr sz="1200">
              <a:latin typeface="Arial"/>
              <a:ea typeface="Arial"/>
              <a:cs typeface="Arial"/>
              <a:sym typeface="Arial"/>
            </a:endParaRPr>
          </a:p>
          <a:p>
            <a:pPr marL="0" lvl="0" indent="0" algn="l" rtl="0">
              <a:lnSpc>
                <a:spcPct val="100000"/>
              </a:lnSpc>
              <a:spcBef>
                <a:spcPts val="0"/>
              </a:spcBef>
              <a:spcAft>
                <a:spcPts val="0"/>
              </a:spcAft>
              <a:buSzPts val="1400"/>
              <a:buNone/>
            </a:pPr>
            <a:endParaRPr sz="1200"/>
          </a:p>
        </p:txBody>
      </p:sp>
      <p:sp>
        <p:nvSpPr>
          <p:cNvPr id="134" name="Google Shape;134;g2f0e5516f28_0_110: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f0e5516f28_0_152: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f0e5516f28_0_152: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Teacher Notes:</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Materials needed: </a:t>
            </a:r>
            <a:r>
              <a:rPr lang="en-US" sz="1200" i="1" dirty="0">
                <a:latin typeface="Calibri"/>
                <a:ea typeface="Calibri"/>
                <a:cs typeface="Calibri"/>
                <a:sym typeface="Calibri"/>
              </a:rPr>
              <a:t>  Index Card for Student Final Questions</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Talking Points: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Now each of you need to write the questions that you will use to have your conversations during the event.</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Here are a few ideas to help you! Using the jot thoughts you just filled your desk with and these examples, choose 3-4 that you think would be best for you to use at the Experience.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Take 4 minutes to silently complete this task.  Write down your 3-4 questions on your provided note card so you’re ready for the closing activity.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dirty="0">
                <a:latin typeface="Calibri"/>
                <a:ea typeface="Calibri"/>
                <a:cs typeface="Calibri"/>
                <a:sym typeface="Calibri"/>
              </a:rPr>
              <a:t>Remind students: It is important to take every opportunity to have a conversation with the people working at the event. They are there because they want to share what they do. And what their business does.  </a:t>
            </a:r>
            <a:endParaRPr sz="1200" dirty="0">
              <a:latin typeface="Arial"/>
              <a:ea typeface="Arial"/>
              <a:cs typeface="Arial"/>
              <a:sym typeface="Arial"/>
            </a:endParaRPr>
          </a:p>
          <a:p>
            <a:pPr marL="0" lvl="0" indent="0" algn="l" rtl="0">
              <a:lnSpc>
                <a:spcPct val="100000"/>
              </a:lnSpc>
              <a:spcBef>
                <a:spcPts val="0"/>
              </a:spcBef>
              <a:spcAft>
                <a:spcPts val="0"/>
              </a:spcAft>
              <a:buSzPts val="1400"/>
              <a:buNone/>
            </a:pPr>
            <a:endParaRPr sz="1200" dirty="0"/>
          </a:p>
        </p:txBody>
      </p:sp>
      <p:sp>
        <p:nvSpPr>
          <p:cNvPr id="146" name="Google Shape;146;g2f0e5516f28_0_152: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74c985a20b_0_0: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Completed Index Card</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Recommend Strategy for Closing Activity: Mix-Pair-Share</a:t>
            </a:r>
            <a:endParaRPr sz="1200">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Teacher creates questions for students to answer</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Students get up and walk around the classroom</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Teacher calls “Pair”</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Students partner up with the student closest to them</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Teacher asks questions to students and gives them level zero think time before answering</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Students share with partners by taking turns</a:t>
            </a:r>
            <a:endParaRPr sz="1200" u="none" strike="noStrike">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In our closing activity today, you will work on Employability Skills such as Eye Contact, Hand Shakes, Volume, &amp; Verbal Communication.</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Using the note card you have 3-4 questions on, you’re going to practice asking questions and using employability skills with your classmates.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use the Mix-Pair-Share strategy to practice.</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When instructed you will walk around the room with your notecard until you hear me call - “Pair.”</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Then, one at a time, shake your partner’s hand, use good eye contact, and use an appropriate voice level to ask one of your prepared questions. </a:t>
            </a: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a:latin typeface="Calibri"/>
                <a:ea typeface="Calibri"/>
                <a:cs typeface="Calibri"/>
                <a:sym typeface="Calibri"/>
              </a:rPr>
              <a:t>Once you’re done - switch so your partner can practice.  We will repeat this multiple times so you can get practice asking all of your questions. </a:t>
            </a:r>
            <a:endParaRPr sz="1200" i="1"/>
          </a:p>
        </p:txBody>
      </p:sp>
      <p:sp>
        <p:nvSpPr>
          <p:cNvPr id="159" name="Google Shape;159;g274c985a20b_0_0: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efd598e1ef_0_35: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2efd598e1ef_0_35: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r>
              <a:rPr lang="en-US" sz="1200">
                <a:latin typeface="Calibri"/>
                <a:ea typeface="Calibri"/>
                <a:cs typeface="Calibri"/>
                <a:sym typeface="Calibri"/>
              </a:rPr>
              <a:t>Close out the lesson with any reminders about the field trip and expectation.</a:t>
            </a:r>
            <a:endParaRPr sz="1200">
              <a:latin typeface="Arial"/>
              <a:ea typeface="Arial"/>
              <a:cs typeface="Arial"/>
              <a:sym typeface="Arial"/>
            </a:endParaRPr>
          </a:p>
        </p:txBody>
      </p:sp>
      <p:sp>
        <p:nvSpPr>
          <p:cNvPr id="169" name="Google Shape;169;g2efd598e1ef_0_35: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1: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79" name="Google Shape;179;p1: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
        <p:cNvGrpSpPr/>
        <p:nvPr/>
      </p:nvGrpSpPr>
      <p:grpSpPr>
        <a:xfrm>
          <a:off x="0" y="0"/>
          <a:ext cx="0" cy="0"/>
          <a:chOff x="0" y="0"/>
          <a:chExt cx="0" cy="0"/>
        </a:xfrm>
      </p:grpSpPr>
      <p:sp>
        <p:nvSpPr>
          <p:cNvPr id="11" name="Google Shape;11;p2"/>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
        <p:cNvGrpSpPr/>
        <p:nvPr/>
      </p:nvGrpSpPr>
      <p:grpSpPr>
        <a:xfrm>
          <a:off x="0" y="0"/>
          <a:ext cx="0" cy="0"/>
          <a:chOff x="0" y="0"/>
          <a:chExt cx="0" cy="0"/>
        </a:xfrm>
      </p:grpSpPr>
      <p:pic>
        <p:nvPicPr>
          <p:cNvPr id="13" name="Google Shape;13;p3"/>
          <p:cNvPicPr preferRelativeResize="0"/>
          <p:nvPr/>
        </p:nvPicPr>
        <p:blipFill rotWithShape="1">
          <a:blip r:embed="rId2">
            <a:alphaModFix amt="8000"/>
          </a:blip>
          <a:srcRect/>
          <a:stretch/>
        </p:blipFill>
        <p:spPr>
          <a:xfrm>
            <a:off x="0" y="0"/>
            <a:ext cx="12231276" cy="6857999"/>
          </a:xfrm>
          <a:prstGeom prst="rect">
            <a:avLst/>
          </a:prstGeom>
          <a:noFill/>
          <a:ln>
            <a:noFill/>
          </a:ln>
        </p:spPr>
      </p:pic>
      <p:pic>
        <p:nvPicPr>
          <p:cNvPr id="14" name="Google Shape;14;p3"/>
          <p:cNvPicPr preferRelativeResize="0"/>
          <p:nvPr/>
        </p:nvPicPr>
        <p:blipFill rotWithShape="1">
          <a:blip r:embed="rId3">
            <a:alphaModFix amt="8000"/>
          </a:blip>
          <a:srcRect/>
          <a:stretch/>
        </p:blipFill>
        <p:spPr>
          <a:xfrm>
            <a:off x="0" y="0"/>
            <a:ext cx="12188826" cy="6857999"/>
          </a:xfrm>
          <a:prstGeom prst="rect">
            <a:avLst/>
          </a:prstGeom>
          <a:noFill/>
          <a:ln>
            <a:noFill/>
          </a:ln>
        </p:spPr>
      </p:pic>
      <p:grpSp>
        <p:nvGrpSpPr>
          <p:cNvPr id="15" name="Google Shape;15;p3"/>
          <p:cNvGrpSpPr/>
          <p:nvPr/>
        </p:nvGrpSpPr>
        <p:grpSpPr>
          <a:xfrm>
            <a:off x="10101875" y="0"/>
            <a:ext cx="2108175" cy="6639726"/>
            <a:chOff x="9410422" y="-3"/>
            <a:chExt cx="2189402" cy="6895550"/>
          </a:xfrm>
        </p:grpSpPr>
        <p:pic>
          <p:nvPicPr>
            <p:cNvPr id="16" name="Google Shape;16;p3"/>
            <p:cNvPicPr preferRelativeResize="0"/>
            <p:nvPr/>
          </p:nvPicPr>
          <p:blipFill rotWithShape="1">
            <a:blip r:embed="rId4">
              <a:alphaModFix amt="20000"/>
            </a:blip>
            <a:srcRect r="21793"/>
            <a:stretch/>
          </p:blipFill>
          <p:spPr>
            <a:xfrm>
              <a:off x="9410422" y="-3"/>
              <a:ext cx="2189402" cy="3447788"/>
            </a:xfrm>
            <a:prstGeom prst="rect">
              <a:avLst/>
            </a:prstGeom>
            <a:noFill/>
            <a:ln>
              <a:noFill/>
            </a:ln>
          </p:spPr>
        </p:pic>
        <p:pic>
          <p:nvPicPr>
            <p:cNvPr id="17" name="Google Shape;17;p3"/>
            <p:cNvPicPr preferRelativeResize="0"/>
            <p:nvPr/>
          </p:nvPicPr>
          <p:blipFill rotWithShape="1">
            <a:blip r:embed="rId4">
              <a:alphaModFix amt="20000"/>
            </a:blip>
            <a:srcRect r="21793"/>
            <a:stretch/>
          </p:blipFill>
          <p:spPr>
            <a:xfrm>
              <a:off x="9410422" y="3447759"/>
              <a:ext cx="2189402" cy="3447788"/>
            </a:xfrm>
            <a:prstGeom prst="rect">
              <a:avLst/>
            </a:prstGeom>
            <a:noFill/>
            <a:ln>
              <a:noFill/>
            </a:ln>
          </p:spPr>
        </p:pic>
      </p:grpSp>
      <p:pic>
        <p:nvPicPr>
          <p:cNvPr id="18" name="Google Shape;18;p3"/>
          <p:cNvPicPr preferRelativeResize="0"/>
          <p:nvPr/>
        </p:nvPicPr>
        <p:blipFill rotWithShape="1">
          <a:blip r:embed="rId5">
            <a:alphaModFix/>
          </a:blip>
          <a:srcRect l="4177"/>
          <a:stretch/>
        </p:blipFill>
        <p:spPr>
          <a:xfrm>
            <a:off x="-21225" y="648800"/>
            <a:ext cx="4754273" cy="753450"/>
          </a:xfrm>
          <a:prstGeom prst="rect">
            <a:avLst/>
          </a:prstGeom>
          <a:noFill/>
          <a:ln>
            <a:noFill/>
          </a:ln>
        </p:spPr>
      </p:pic>
      <p:sp>
        <p:nvSpPr>
          <p:cNvPr id="19" name="Google Shape;19;p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 name="Google Shape;20;p3"/>
          <p:cNvSpPr/>
          <p:nvPr/>
        </p:nvSpPr>
        <p:spPr>
          <a:xfrm>
            <a:off x="-21237" y="6639469"/>
            <a:ext cx="12231300" cy="234900"/>
          </a:xfrm>
          <a:prstGeom prst="rect">
            <a:avLst/>
          </a:prstGeom>
          <a:solidFill>
            <a:srgbClr val="33488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1" name="Google Shape;21;p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2" name="Google Shape;22;p3"/>
          <p:cNvPicPr preferRelativeResize="0"/>
          <p:nvPr/>
        </p:nvPicPr>
        <p:blipFill rotWithShape="1">
          <a:blip r:embed="rId6">
            <a:alphaModFix/>
          </a:blip>
          <a:srcRect/>
          <a:stretch/>
        </p:blipFill>
        <p:spPr>
          <a:xfrm>
            <a:off x="10288650" y="6152409"/>
            <a:ext cx="1671524" cy="268216"/>
          </a:xfrm>
          <a:prstGeom prst="rect">
            <a:avLst/>
          </a:prstGeom>
          <a:noFill/>
          <a:ln>
            <a:noFill/>
          </a:ln>
        </p:spPr>
      </p:pic>
      <p:pic>
        <p:nvPicPr>
          <p:cNvPr id="23" name="Google Shape;23;p3"/>
          <p:cNvPicPr preferRelativeResize="0"/>
          <p:nvPr/>
        </p:nvPicPr>
        <p:blipFill rotWithShape="1">
          <a:blip r:embed="rId7">
            <a:alphaModFix/>
          </a:blip>
          <a:srcRect l="3892"/>
          <a:stretch/>
        </p:blipFill>
        <p:spPr>
          <a:xfrm>
            <a:off x="-21225" y="180800"/>
            <a:ext cx="5648773" cy="1213925"/>
          </a:xfrm>
          <a:prstGeom prst="rect">
            <a:avLst/>
          </a:prstGeom>
          <a:noFill/>
          <a:ln>
            <a:noFill/>
          </a:ln>
        </p:spPr>
      </p:pic>
      <p:sp>
        <p:nvSpPr>
          <p:cNvPr id="24" name="Google Shape;24;p3"/>
          <p:cNvSpPr txBox="1"/>
          <p:nvPr/>
        </p:nvSpPr>
        <p:spPr>
          <a:xfrm>
            <a:off x="292700" y="515050"/>
            <a:ext cx="4705500" cy="632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66092"/>
              </a:buClr>
              <a:buSzPts val="4000"/>
              <a:buFont typeface="Avenir"/>
              <a:buNone/>
            </a:pPr>
            <a:r>
              <a:rPr lang="en-US" sz="1800" b="1" i="0" u="none" strike="noStrike" cap="none">
                <a:solidFill>
                  <a:schemeClr val="lt1"/>
                </a:solidFill>
                <a:latin typeface="Arial"/>
                <a:ea typeface="Arial"/>
                <a:cs typeface="Arial"/>
                <a:sym typeface="Arial"/>
              </a:rPr>
              <a:t>LESSON 3: Gear Up for Career Success</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0" i="0" u="none" strike="noStrike" cap="none">
                <a:solidFill>
                  <a:schemeClr val="lt1"/>
                </a:solidFill>
                <a:latin typeface="Arial"/>
                <a:ea typeface="Arial"/>
                <a:cs typeface="Arial"/>
                <a:sym typeface="Arial"/>
              </a:rPr>
              <a:t>Get Ready for a Hands-on Experience</a:t>
            </a: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962833" y="4406901"/>
            <a:ext cx="10360501" cy="1362075"/>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376092"/>
              </a:buClr>
              <a:buSzPts val="4000"/>
              <a:buFont typeface="Calibri"/>
              <a:buNone/>
              <a:defRPr sz="4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Google Shape;27;p4"/>
          <p:cNvSpPr txBox="1">
            <a:spLocks noGrp="1"/>
          </p:cNvSpPr>
          <p:nvPr>
            <p:ph type="body" idx="1"/>
          </p:nvPr>
        </p:nvSpPr>
        <p:spPr>
          <a:xfrm>
            <a:off x="962833" y="2906713"/>
            <a:ext cx="10360501" cy="1500187"/>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28" name="Google Shape;28;p4"/>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 name="Google Shape;29;p4"/>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 name="Google Shape;30;p4"/>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5"/>
          <p:cNvSpPr txBox="1">
            <a:spLocks noGrp="1"/>
          </p:cNvSpPr>
          <p:nvPr>
            <p:ph type="body" idx="1"/>
          </p:nvPr>
        </p:nvSpPr>
        <p:spPr>
          <a:xfrm>
            <a:off x="812589" y="1600201"/>
            <a:ext cx="7209606" cy="45259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1pPr>
            <a:lvl2pPr marL="914400" marR="0" lvl="1"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2pPr>
            <a:lvl3pPr marL="1371600" marR="0" lvl="2"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3pPr>
            <a:lvl4pPr marL="1828800" marR="0" lvl="3"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4pPr>
            <a:lvl5pPr marL="2286000" marR="0" lvl="4"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9pPr>
          </a:lstStyle>
          <a:p>
            <a:endParaRPr/>
          </a:p>
        </p:txBody>
      </p:sp>
      <p:sp>
        <p:nvSpPr>
          <p:cNvPr id="34" name="Google Shape;34;p5"/>
          <p:cNvSpPr txBox="1">
            <a:spLocks noGrp="1"/>
          </p:cNvSpPr>
          <p:nvPr>
            <p:ph type="body" idx="2"/>
          </p:nvPr>
        </p:nvSpPr>
        <p:spPr>
          <a:xfrm>
            <a:off x="8225341" y="1600201"/>
            <a:ext cx="7209605" cy="45259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1pPr>
            <a:lvl2pPr marL="914400" marR="0" lvl="1"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2pPr>
            <a:lvl3pPr marL="1371600" marR="0" lvl="2"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3pPr>
            <a:lvl4pPr marL="1828800" marR="0" lvl="3"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4pPr>
            <a:lvl5pPr marL="2286000" marR="0" lvl="4"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5"/>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 name="Google Shape;40;p6"/>
          <p:cNvSpPr txBox="1">
            <a:spLocks noGrp="1"/>
          </p:cNvSpPr>
          <p:nvPr>
            <p:ph type="body" idx="1"/>
          </p:nvPr>
        </p:nvSpPr>
        <p:spPr>
          <a:xfrm>
            <a:off x="609441" y="1535113"/>
            <a:ext cx="5385514" cy="63976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80"/>
              </a:spcBef>
              <a:spcAft>
                <a:spcPts val="0"/>
              </a:spcAft>
              <a:buClr>
                <a:srgbClr val="366092"/>
              </a:buClr>
              <a:buSzPts val="2400"/>
              <a:buFont typeface="Arial"/>
              <a:buNone/>
              <a:defRPr sz="2400" b="1" i="0" u="none" strike="noStrike" cap="none">
                <a:solidFill>
                  <a:srgbClr val="366092"/>
                </a:solidFill>
                <a:latin typeface="Arial"/>
                <a:ea typeface="Arial"/>
                <a:cs typeface="Arial"/>
                <a:sym typeface="Arial"/>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rgbClr val="000000"/>
                </a:solidFill>
                <a:latin typeface="Arial"/>
                <a:ea typeface="Arial"/>
                <a:cs typeface="Arial"/>
                <a:sym typeface="Arial"/>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rgbClr val="000000"/>
                </a:solidFill>
                <a:latin typeface="Arial"/>
                <a:ea typeface="Arial"/>
                <a:cs typeface="Arial"/>
                <a:sym typeface="Arial"/>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9pPr>
          </a:lstStyle>
          <a:p>
            <a:endParaRPr/>
          </a:p>
        </p:txBody>
      </p:sp>
      <p:sp>
        <p:nvSpPr>
          <p:cNvPr id="41" name="Google Shape;41;p6"/>
          <p:cNvSpPr txBox="1">
            <a:spLocks noGrp="1"/>
          </p:cNvSpPr>
          <p:nvPr>
            <p:ph type="body" idx="2"/>
          </p:nvPr>
        </p:nvSpPr>
        <p:spPr>
          <a:xfrm>
            <a:off x="609441" y="2174875"/>
            <a:ext cx="5385514" cy="395128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1pPr>
            <a:lvl2pPr marL="914400" marR="0" lvl="1"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2pPr>
            <a:lvl3pPr marL="1371600" marR="0" lvl="2"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3pPr>
            <a:lvl4pPr marL="1828800" marR="0" lvl="3" indent="-330200" algn="l" rtl="0">
              <a:lnSpc>
                <a:spcPct val="100000"/>
              </a:lnSpc>
              <a:spcBef>
                <a:spcPts val="320"/>
              </a:spcBef>
              <a:spcAft>
                <a:spcPts val="0"/>
              </a:spcAft>
              <a:buClr>
                <a:srgbClr val="404040"/>
              </a:buClr>
              <a:buSzPts val="1600"/>
              <a:buFont typeface="Arial"/>
              <a:buChar char="–"/>
              <a:defRPr sz="1600" b="0" i="0" u="none" strike="noStrike" cap="none">
                <a:solidFill>
                  <a:srgbClr val="404040"/>
                </a:solidFill>
                <a:latin typeface="Arial"/>
                <a:ea typeface="Arial"/>
                <a:cs typeface="Arial"/>
                <a:sym typeface="Arial"/>
              </a:defRPr>
            </a:lvl4pPr>
            <a:lvl5pPr marL="2286000" marR="0" lvl="4" indent="-330200" algn="l" rtl="0">
              <a:lnSpc>
                <a:spcPct val="100000"/>
              </a:lnSpc>
              <a:spcBef>
                <a:spcPts val="320"/>
              </a:spcBef>
              <a:spcAft>
                <a:spcPts val="0"/>
              </a:spcAft>
              <a:buClr>
                <a:srgbClr val="404040"/>
              </a:buClr>
              <a:buSzPts val="1600"/>
              <a:buFont typeface="Arial"/>
              <a:buChar char="»"/>
              <a:defRPr sz="1600" b="0" i="0" u="none" strike="noStrike" cap="none">
                <a:solidFill>
                  <a:srgbClr val="404040"/>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42" name="Google Shape;42;p6"/>
          <p:cNvSpPr txBox="1">
            <a:spLocks noGrp="1"/>
          </p:cNvSpPr>
          <p:nvPr>
            <p:ph type="body" idx="3"/>
          </p:nvPr>
        </p:nvSpPr>
        <p:spPr>
          <a:xfrm>
            <a:off x="6191754" y="1535113"/>
            <a:ext cx="5387630" cy="63976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80"/>
              </a:spcBef>
              <a:spcAft>
                <a:spcPts val="0"/>
              </a:spcAft>
              <a:buClr>
                <a:srgbClr val="366092"/>
              </a:buClr>
              <a:buSzPts val="2400"/>
              <a:buFont typeface="Arial"/>
              <a:buNone/>
              <a:defRPr sz="2400" b="1" i="0" u="none" strike="noStrike" cap="none">
                <a:solidFill>
                  <a:srgbClr val="366092"/>
                </a:solidFill>
                <a:latin typeface="Arial"/>
                <a:ea typeface="Arial"/>
                <a:cs typeface="Arial"/>
                <a:sym typeface="Arial"/>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rgbClr val="000000"/>
                </a:solidFill>
                <a:latin typeface="Arial"/>
                <a:ea typeface="Arial"/>
                <a:cs typeface="Arial"/>
                <a:sym typeface="Arial"/>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rgbClr val="000000"/>
                </a:solidFill>
                <a:latin typeface="Arial"/>
                <a:ea typeface="Arial"/>
                <a:cs typeface="Arial"/>
                <a:sym typeface="Arial"/>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9pPr>
          </a:lstStyle>
          <a:p>
            <a:endParaRPr/>
          </a:p>
        </p:txBody>
      </p:sp>
      <p:sp>
        <p:nvSpPr>
          <p:cNvPr id="43" name="Google Shape;43;p6"/>
          <p:cNvSpPr txBox="1">
            <a:spLocks noGrp="1"/>
          </p:cNvSpPr>
          <p:nvPr>
            <p:ph type="body" idx="4"/>
          </p:nvPr>
        </p:nvSpPr>
        <p:spPr>
          <a:xfrm>
            <a:off x="6191754" y="2174875"/>
            <a:ext cx="5387630" cy="395128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1pPr>
            <a:lvl2pPr marL="914400" marR="0" lvl="1" indent="-355600" algn="l" rtl="0">
              <a:lnSpc>
                <a:spcPct val="100000"/>
              </a:lnSpc>
              <a:spcBef>
                <a:spcPts val="400"/>
              </a:spcBef>
              <a:spcAft>
                <a:spcPts val="0"/>
              </a:spcAft>
              <a:buClr>
                <a:srgbClr val="3F3F3F"/>
              </a:buClr>
              <a:buSzPts val="2000"/>
              <a:buFont typeface="Arial"/>
              <a:buChar char="–"/>
              <a:defRPr sz="2000" b="0" i="0" u="none" strike="noStrike" cap="none">
                <a:solidFill>
                  <a:srgbClr val="3F3F3F"/>
                </a:solidFill>
                <a:latin typeface="Arial"/>
                <a:ea typeface="Arial"/>
                <a:cs typeface="Arial"/>
                <a:sym typeface="Arial"/>
              </a:defRPr>
            </a:lvl2pPr>
            <a:lvl3pPr marL="1371600" marR="0" lvl="2"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Arial"/>
                <a:ea typeface="Arial"/>
                <a:cs typeface="Arial"/>
                <a:sym typeface="Arial"/>
              </a:defRPr>
            </a:lvl3pPr>
            <a:lvl4pPr marL="1828800" marR="0" lvl="3" indent="-330200" algn="l" rtl="0">
              <a:lnSpc>
                <a:spcPct val="100000"/>
              </a:lnSpc>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4pPr>
            <a:lvl5pPr marL="2286000" marR="0" lvl="4" indent="-330200" algn="l" rtl="0">
              <a:lnSpc>
                <a:spcPct val="100000"/>
              </a:lnSpc>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44" name="Google Shape;44;p6"/>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 name="Google Shape;45;p6"/>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 name="Google Shape;46;p6"/>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 name="Google Shape;49;p7"/>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 name="Google Shape;50;p7"/>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 name="Google Shape;51;p7"/>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609442" y="273050"/>
            <a:ext cx="4010039" cy="1162050"/>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376092"/>
              </a:buClr>
              <a:buSzPts val="2000"/>
              <a:buFont typeface="Calibri"/>
              <a:buNone/>
              <a:defRPr sz="2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 name="Google Shape;54;p8"/>
          <p:cNvSpPr txBox="1">
            <a:spLocks noGrp="1"/>
          </p:cNvSpPr>
          <p:nvPr>
            <p:ph type="body" idx="1"/>
          </p:nvPr>
        </p:nvSpPr>
        <p:spPr>
          <a:xfrm>
            <a:off x="4765492" y="273051"/>
            <a:ext cx="6813892" cy="585311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32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9pPr>
          </a:lstStyle>
          <a:p>
            <a:endParaRPr/>
          </a:p>
        </p:txBody>
      </p:sp>
      <p:sp>
        <p:nvSpPr>
          <p:cNvPr id="55" name="Google Shape;55;p8"/>
          <p:cNvSpPr txBox="1">
            <a:spLocks noGrp="1"/>
          </p:cNvSpPr>
          <p:nvPr>
            <p:ph type="body" idx="2"/>
          </p:nvPr>
        </p:nvSpPr>
        <p:spPr>
          <a:xfrm>
            <a:off x="609442" y="1435101"/>
            <a:ext cx="4010039" cy="469106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280"/>
              </a:spcBef>
              <a:spcAft>
                <a:spcPts val="0"/>
              </a:spcAft>
              <a:buClr>
                <a:srgbClr val="404040"/>
              </a:buClr>
              <a:buSzPts val="1400"/>
              <a:buFont typeface="Arial"/>
              <a:buNone/>
              <a:defRPr sz="1400" b="0" i="0" u="none" strike="noStrike" cap="none">
                <a:solidFill>
                  <a:srgbClr val="404040"/>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9pPr>
          </a:lstStyle>
          <a:p>
            <a:endParaRPr/>
          </a:p>
        </p:txBody>
      </p:sp>
      <p:sp>
        <p:nvSpPr>
          <p:cNvPr id="56" name="Google Shape;56;p8"/>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 name="Google Shape;57;p8"/>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8"/>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2389095" y="4800600"/>
            <a:ext cx="7313295" cy="566738"/>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376092"/>
              </a:buClr>
              <a:buSzPts val="2000"/>
              <a:buFont typeface="Calibri"/>
              <a:buNone/>
              <a:defRPr sz="2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1" name="Google Shape;61;p9"/>
          <p:cNvSpPr>
            <a:spLocks noGrp="1"/>
          </p:cNvSpPr>
          <p:nvPr>
            <p:ph type="pic" idx="2"/>
          </p:nvPr>
        </p:nvSpPr>
        <p:spPr>
          <a:xfrm>
            <a:off x="2389095" y="612775"/>
            <a:ext cx="7313295" cy="4114800"/>
          </a:xfrm>
          <a:prstGeom prst="rect">
            <a:avLst/>
          </a:prstGeom>
          <a:noFill/>
          <a:ln>
            <a:noFill/>
          </a:ln>
        </p:spPr>
      </p:sp>
      <p:sp>
        <p:nvSpPr>
          <p:cNvPr id="62" name="Google Shape;62;p9"/>
          <p:cNvSpPr txBox="1">
            <a:spLocks noGrp="1"/>
          </p:cNvSpPr>
          <p:nvPr>
            <p:ph type="body" idx="1"/>
          </p:nvPr>
        </p:nvSpPr>
        <p:spPr>
          <a:xfrm>
            <a:off x="2389095" y="5367338"/>
            <a:ext cx="7313295" cy="80486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280"/>
              </a:spcBef>
              <a:spcAft>
                <a:spcPts val="0"/>
              </a:spcAft>
              <a:buClr>
                <a:srgbClr val="404040"/>
              </a:buClr>
              <a:buSzPts val="1400"/>
              <a:buFont typeface="Arial"/>
              <a:buNone/>
              <a:defRPr sz="1400" b="0" i="0" u="none" strike="noStrike" cap="none">
                <a:solidFill>
                  <a:srgbClr val="404040"/>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9pPr>
          </a:lstStyle>
          <a:p>
            <a:endParaRPr/>
          </a:p>
        </p:txBody>
      </p:sp>
      <p:sp>
        <p:nvSpPr>
          <p:cNvPr id="63" name="Google Shape;63;p9"/>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p9"/>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 name="Google Shape;65;p9"/>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 name="Google Shape;68;p10"/>
          <p:cNvSpPr txBox="1">
            <a:spLocks noGrp="1"/>
          </p:cNvSpPr>
          <p:nvPr>
            <p:ph type="body" idx="1"/>
          </p:nvPr>
        </p:nvSpPr>
        <p:spPr>
          <a:xfrm rot="5400000">
            <a:off x="3831431" y="-1621789"/>
            <a:ext cx="4525963" cy="1096994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14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14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1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69" name="Google Shape;69;p10"/>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0" name="Google Shape;70;p10"/>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 name="Google Shape;71;p10"/>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rot="5400000">
            <a:off x="10681918" y="1373136"/>
            <a:ext cx="5851525" cy="3654531"/>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 name="Google Shape;74;p11"/>
          <p:cNvSpPr txBox="1">
            <a:spLocks noGrp="1"/>
          </p:cNvSpPr>
          <p:nvPr>
            <p:ph type="body" idx="1"/>
          </p:nvPr>
        </p:nvSpPr>
        <p:spPr>
          <a:xfrm rot="5400000">
            <a:off x="3269167" y="-2181938"/>
            <a:ext cx="5851525" cy="1076468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14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14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1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75" name="Google Shape;75;p11"/>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 name="Google Shape;76;p11"/>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 name="Google Shape;77;p11"/>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ZgdyzFyGYAw"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hyperlink" Target="http://www.youtube.com/watch?v=5PiPjO4B6jU"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youtube.com/watch?v=jDuygY5j0P4"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2"/>
          <p:cNvPicPr preferRelativeResize="0"/>
          <p:nvPr/>
        </p:nvPicPr>
        <p:blipFill rotWithShape="1">
          <a:blip r:embed="rId3">
            <a:alphaModFix/>
          </a:blip>
          <a:srcRect l="6545" t="17832" r="7872" b="7176"/>
          <a:stretch/>
        </p:blipFill>
        <p:spPr>
          <a:xfrm>
            <a:off x="0" y="0"/>
            <a:ext cx="12188826" cy="6858001"/>
          </a:xfrm>
          <a:prstGeom prst="rect">
            <a:avLst/>
          </a:prstGeom>
          <a:noFill/>
          <a:ln>
            <a:noFill/>
          </a:ln>
        </p:spPr>
      </p:pic>
      <p:sp>
        <p:nvSpPr>
          <p:cNvPr id="84" name="Google Shape;84;p12"/>
          <p:cNvSpPr txBox="1">
            <a:spLocks noGrp="1"/>
          </p:cNvSpPr>
          <p:nvPr>
            <p:ph type="sldNum" idx="12"/>
          </p:nvPr>
        </p:nvSpPr>
        <p:spPr>
          <a:xfrm>
            <a:off x="11745675" y="66226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grpSp>
        <p:nvGrpSpPr>
          <p:cNvPr id="85" name="Google Shape;85;p12"/>
          <p:cNvGrpSpPr/>
          <p:nvPr/>
        </p:nvGrpSpPr>
        <p:grpSpPr>
          <a:xfrm>
            <a:off x="0" y="3160200"/>
            <a:ext cx="3434400" cy="1019700"/>
            <a:chOff x="0" y="1027150"/>
            <a:chExt cx="3434400" cy="1019700"/>
          </a:xfrm>
        </p:grpSpPr>
        <p:sp>
          <p:nvSpPr>
            <p:cNvPr id="86" name="Google Shape;86;p12"/>
            <p:cNvSpPr/>
            <p:nvPr/>
          </p:nvSpPr>
          <p:spPr>
            <a:xfrm>
              <a:off x="0" y="1027150"/>
              <a:ext cx="3434400" cy="1019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7" name="Google Shape;87;p12"/>
            <p:cNvPicPr preferRelativeResize="0"/>
            <p:nvPr/>
          </p:nvPicPr>
          <p:blipFill rotWithShape="1">
            <a:blip r:embed="rId4">
              <a:alphaModFix/>
            </a:blip>
            <a:srcRect/>
            <a:stretch/>
          </p:blipFill>
          <p:spPr>
            <a:xfrm>
              <a:off x="193904" y="1307150"/>
              <a:ext cx="2864824" cy="459700"/>
            </a:xfrm>
            <a:prstGeom prst="rect">
              <a:avLst/>
            </a:prstGeom>
            <a:noFill/>
            <a:ln>
              <a:noFill/>
            </a:ln>
          </p:spPr>
        </p:pic>
      </p:grpSp>
      <p:pic>
        <p:nvPicPr>
          <p:cNvPr id="88" name="Google Shape;88;p12"/>
          <p:cNvPicPr preferRelativeResize="0"/>
          <p:nvPr/>
        </p:nvPicPr>
        <p:blipFill rotWithShape="1">
          <a:blip r:embed="rId5">
            <a:alphaModFix/>
          </a:blip>
          <a:srcRect l="27346"/>
          <a:stretch/>
        </p:blipFill>
        <p:spPr>
          <a:xfrm>
            <a:off x="0" y="3847925"/>
            <a:ext cx="6094423" cy="2461649"/>
          </a:xfrm>
          <a:prstGeom prst="rect">
            <a:avLst/>
          </a:prstGeom>
          <a:noFill/>
          <a:ln>
            <a:noFill/>
          </a:ln>
        </p:spPr>
      </p:pic>
      <p:sp>
        <p:nvSpPr>
          <p:cNvPr id="89" name="Google Shape;89;p12"/>
          <p:cNvSpPr txBox="1"/>
          <p:nvPr/>
        </p:nvSpPr>
        <p:spPr>
          <a:xfrm>
            <a:off x="412050" y="4419050"/>
            <a:ext cx="4171800" cy="1319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66092"/>
              </a:buClr>
              <a:buSzPts val="4000"/>
              <a:buFont typeface="Avenir"/>
              <a:buNone/>
            </a:pPr>
            <a:r>
              <a:rPr lang="en-US" sz="4800" b="1" i="0" u="none" strike="noStrike" cap="none">
                <a:solidFill>
                  <a:schemeClr val="accent6"/>
                </a:solidFill>
                <a:latin typeface="Arial"/>
                <a:ea typeface="Arial"/>
                <a:cs typeface="Arial"/>
                <a:sym typeface="Arial"/>
              </a:rPr>
              <a:t>LESSON 3</a:t>
            </a:r>
            <a:endParaRPr sz="4800" b="1" i="0" u="none" strike="noStrike" cap="none">
              <a:solidFill>
                <a:schemeClr val="accent6"/>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1" i="0" u="none" strike="noStrike" cap="none">
                <a:solidFill>
                  <a:schemeClr val="lt1"/>
                </a:solidFill>
                <a:latin typeface="Arial"/>
                <a:ea typeface="Arial"/>
                <a:cs typeface="Arial"/>
                <a:sym typeface="Arial"/>
              </a:rPr>
              <a:t>Gear Up for Career Success</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0" i="0" u="none" strike="noStrike" cap="none">
                <a:solidFill>
                  <a:schemeClr val="lt1"/>
                </a:solidFill>
                <a:latin typeface="Arial"/>
                <a:ea typeface="Arial"/>
                <a:cs typeface="Arial"/>
                <a:sym typeface="Arial"/>
              </a:rPr>
              <a:t>Get Ready for a Hands-on Experience</a:t>
            </a: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95" name="Google Shape;95;p1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96" name="Google Shape;96;p13"/>
          <p:cNvSpPr txBox="1"/>
          <p:nvPr/>
        </p:nvSpPr>
        <p:spPr>
          <a:xfrm>
            <a:off x="4689875" y="2870875"/>
            <a:ext cx="4866600" cy="226215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a:solidFill>
                  <a:srgbClr val="0B68B3"/>
                </a:solidFill>
                <a:latin typeface="Arial"/>
                <a:ea typeface="Arial"/>
                <a:cs typeface="Arial"/>
                <a:sym typeface="Arial"/>
              </a:rPr>
              <a:t>In today’s lesson, we will…</a:t>
            </a:r>
            <a:endParaRPr sz="2400" b="1" i="0" u="none" strike="noStrike" cap="none">
              <a:solidFill>
                <a:srgbClr val="0B68B3"/>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Prepare for attending the Experience event</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Learn that this is more than a field trip. This event is to help students begin to learn how to become more career focused.</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Write 3 to 4 open- ended question to use at the event.</a:t>
            </a:r>
            <a:endParaRPr sz="2400" b="1" i="0" u="none" strike="noStrike" cap="none">
              <a:solidFill>
                <a:srgbClr val="0B68B3"/>
              </a:solidFill>
              <a:latin typeface="Arial"/>
              <a:ea typeface="Arial"/>
              <a:cs typeface="Arial"/>
              <a:sym typeface="Arial"/>
            </a:endParaRPr>
          </a:p>
        </p:txBody>
      </p:sp>
      <p:pic>
        <p:nvPicPr>
          <p:cNvPr id="97" name="Google Shape;97;p13"/>
          <p:cNvPicPr preferRelativeResize="0"/>
          <p:nvPr/>
        </p:nvPicPr>
        <p:blipFill rotWithShape="1">
          <a:blip r:embed="rId3">
            <a:alphaModFix/>
          </a:blip>
          <a:srcRect b="3679"/>
          <a:stretch/>
        </p:blipFill>
        <p:spPr>
          <a:xfrm>
            <a:off x="958350" y="1253125"/>
            <a:ext cx="3372549" cy="5604874"/>
          </a:xfrm>
          <a:prstGeom prst="rect">
            <a:avLst/>
          </a:prstGeom>
          <a:noFill/>
          <a:ln>
            <a:noFill/>
          </a:ln>
        </p:spPr>
      </p:pic>
      <p:pic>
        <p:nvPicPr>
          <p:cNvPr id="98" name="Google Shape;98;p13"/>
          <p:cNvPicPr preferRelativeResize="0"/>
          <p:nvPr/>
        </p:nvPicPr>
        <p:blipFill rotWithShape="1">
          <a:blip r:embed="rId4">
            <a:alphaModFix/>
          </a:blip>
          <a:srcRect/>
          <a:stretch/>
        </p:blipFill>
        <p:spPr>
          <a:xfrm rot="-780014" flipH="1">
            <a:off x="9660536" y="1007743"/>
            <a:ext cx="1605774" cy="25793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4"/>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105" name="Google Shape;105;p14"/>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106" name="Google Shape;106;p14"/>
          <p:cNvSpPr txBox="1"/>
          <p:nvPr/>
        </p:nvSpPr>
        <p:spPr>
          <a:xfrm>
            <a:off x="528225" y="2186675"/>
            <a:ext cx="5566200" cy="381642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dirty="0">
                <a:solidFill>
                  <a:srgbClr val="0B68B3"/>
                </a:solidFill>
                <a:latin typeface="Arial"/>
                <a:ea typeface="Arial"/>
                <a:cs typeface="Arial"/>
                <a:sym typeface="Arial"/>
              </a:rPr>
              <a:t>How does the day work?</a:t>
            </a:r>
            <a:endParaRPr sz="1800" b="0" i="0" u="none" strike="noStrike" cap="none" dirty="0">
              <a:solidFill>
                <a:srgbClr val="0B68B3"/>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1" i="0" u="none" strike="noStrike" cap="none" dirty="0">
                <a:solidFill>
                  <a:schemeClr val="dk1"/>
                </a:solidFill>
                <a:latin typeface="Arial"/>
                <a:ea typeface="Arial"/>
                <a:cs typeface="Arial"/>
                <a:sym typeface="Arial"/>
              </a:rPr>
              <a:t>Entrance</a:t>
            </a:r>
            <a:r>
              <a:rPr lang="en-US" sz="1800" b="0" i="0" u="none" strike="noStrike" cap="none" dirty="0">
                <a:solidFill>
                  <a:schemeClr val="dk1"/>
                </a:solidFill>
                <a:latin typeface="Arial"/>
                <a:ea typeface="Arial"/>
                <a:cs typeface="Arial"/>
                <a:sym typeface="Arial"/>
              </a:rPr>
              <a:t> – You will be handed a cinch bag with important information to help you navigate the experience</a:t>
            </a:r>
            <a:endParaRPr sz="18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1" i="0" u="none" strike="noStrike" cap="none" dirty="0">
                <a:solidFill>
                  <a:schemeClr val="dk1"/>
                </a:solidFill>
                <a:latin typeface="Arial"/>
                <a:ea typeface="Arial"/>
                <a:cs typeface="Arial"/>
                <a:sym typeface="Arial"/>
              </a:rPr>
              <a:t>Four Zones</a:t>
            </a:r>
            <a:r>
              <a:rPr lang="en-US" sz="1800" b="0" i="0" u="none" strike="noStrike" cap="none" dirty="0">
                <a:solidFill>
                  <a:schemeClr val="dk1"/>
                </a:solidFill>
                <a:latin typeface="Arial"/>
                <a:ea typeface="Arial"/>
                <a:cs typeface="Arial"/>
                <a:sym typeface="Arial"/>
              </a:rPr>
              <a:t> – You will visit four zones and have approximately 25 minutes in each zone</a:t>
            </a:r>
            <a:endParaRPr dirty="0"/>
          </a:p>
          <a:p>
            <a:pPr marL="457200" marR="0" lvl="0" indent="-342900" algn="l" rtl="0">
              <a:lnSpc>
                <a:spcPct val="100000"/>
              </a:lnSpc>
              <a:spcBef>
                <a:spcPts val="640"/>
              </a:spcBef>
              <a:spcAft>
                <a:spcPts val="0"/>
              </a:spcAft>
              <a:buClr>
                <a:srgbClr val="404040"/>
              </a:buClr>
              <a:buSzPts val="1800"/>
              <a:buFont typeface="Arial"/>
              <a:buChar char="•"/>
            </a:pPr>
            <a:r>
              <a:rPr lang="en-US" sz="1800" b="1" i="0" u="none" strike="noStrike" cap="none" dirty="0">
                <a:solidFill>
                  <a:schemeClr val="dk1"/>
                </a:solidFill>
                <a:latin typeface="Arial"/>
                <a:ea typeface="Arial"/>
                <a:cs typeface="Arial"/>
                <a:sym typeface="Arial"/>
              </a:rPr>
              <a:t>Music</a:t>
            </a:r>
            <a:r>
              <a:rPr lang="en-US" sz="1800" b="0" i="0" u="none" strike="noStrike" cap="none" dirty="0">
                <a:solidFill>
                  <a:schemeClr val="dk1"/>
                </a:solidFill>
                <a:latin typeface="Arial"/>
                <a:ea typeface="Arial"/>
                <a:cs typeface="Arial"/>
                <a:sym typeface="Arial"/>
              </a:rPr>
              <a:t> – Listen for the music! That means you’re about to move into a new experience zone </a:t>
            </a:r>
            <a:endParaRPr sz="1800" b="0" i="0" u="none" strike="noStrike" cap="none" dirty="0">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1" i="0" u="none" strike="noStrike" cap="none" dirty="0">
                <a:solidFill>
                  <a:schemeClr val="dk1"/>
                </a:solidFill>
                <a:latin typeface="Arial"/>
                <a:ea typeface="Arial"/>
                <a:cs typeface="Arial"/>
                <a:sym typeface="Arial"/>
              </a:rPr>
              <a:t>Talk to Businesses for Swag</a:t>
            </a:r>
            <a:r>
              <a:rPr lang="en-US" sz="1800" b="0" i="0" u="none" strike="noStrike" cap="none" dirty="0">
                <a:solidFill>
                  <a:schemeClr val="dk1"/>
                </a:solidFill>
                <a:latin typeface="Arial"/>
                <a:ea typeface="Arial"/>
                <a:cs typeface="Arial"/>
                <a:sym typeface="Arial"/>
              </a:rPr>
              <a:t> - Using the open-ended question you create today, you will earn cool swag by engaging with local businesses</a:t>
            </a: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endParaRPr sz="2400" b="1" i="0" u="none" strike="noStrike" cap="none" dirty="0">
              <a:solidFill>
                <a:srgbClr val="0B68B3"/>
              </a:solidFill>
              <a:latin typeface="Arial"/>
              <a:ea typeface="Arial"/>
              <a:cs typeface="Arial"/>
              <a:sym typeface="Arial"/>
            </a:endParaRPr>
          </a:p>
        </p:txBody>
      </p:sp>
      <p:sp>
        <p:nvSpPr>
          <p:cNvPr id="107" name="Google Shape;107;p14"/>
          <p:cNvSpPr txBox="1"/>
          <p:nvPr/>
        </p:nvSpPr>
        <p:spPr>
          <a:xfrm rot="-120280">
            <a:off x="7376276" y="405541"/>
            <a:ext cx="2469912" cy="123620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1000"/>
              </a:spcBef>
              <a:spcAft>
                <a:spcPts val="0"/>
              </a:spcAft>
              <a:buClr>
                <a:srgbClr val="000000"/>
              </a:buClr>
              <a:buSzPts val="3000"/>
              <a:buFont typeface="Arial"/>
              <a:buNone/>
            </a:pPr>
            <a:r>
              <a:rPr lang="en-US" sz="3000" b="0" i="0" u="none" strike="noStrike" cap="none">
                <a:solidFill>
                  <a:srgbClr val="EF4E3E"/>
                </a:solidFill>
                <a:latin typeface="Bebas Neue Regular"/>
                <a:ea typeface="Bebas Neue Regular"/>
                <a:cs typeface="Bebas Neue Regular"/>
                <a:sym typeface="Bebas Neue"/>
              </a:rPr>
              <a:t>This  is  an experience!</a:t>
            </a:r>
            <a:endParaRPr sz="3000" b="0" i="0" u="none" strike="noStrike" cap="none">
              <a:solidFill>
                <a:srgbClr val="EF4E3E"/>
              </a:solidFill>
              <a:latin typeface="Bebas Neue Regular"/>
              <a:ea typeface="Bebas Neue Regular"/>
              <a:cs typeface="Bebas Neue Regular"/>
              <a:sym typeface="Bebas Neue"/>
            </a:endParaRPr>
          </a:p>
        </p:txBody>
      </p:sp>
      <p:sp>
        <p:nvSpPr>
          <p:cNvPr id="108" name="Google Shape;108;p14"/>
          <p:cNvSpPr txBox="1"/>
          <p:nvPr/>
        </p:nvSpPr>
        <p:spPr>
          <a:xfrm rot="120776">
            <a:off x="6104429" y="520772"/>
            <a:ext cx="1605691" cy="110825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76A5C3"/>
                </a:solidFill>
                <a:latin typeface="Arial"/>
                <a:ea typeface="Arial"/>
                <a:cs typeface="Arial"/>
                <a:sym typeface="Arial"/>
              </a:rPr>
              <a:t>This is not a regular field trip</a:t>
            </a:r>
            <a:endParaRPr sz="2000" b="0" i="0" u="none" strike="noStrike" cap="none">
              <a:solidFill>
                <a:srgbClr val="76A5C3"/>
              </a:solidFill>
              <a:latin typeface="Bebas Neue Regular"/>
              <a:ea typeface="Bebas Neue Regular"/>
              <a:cs typeface="Bebas Neue Regular"/>
              <a:sym typeface="Bebas Neue"/>
            </a:endParaRPr>
          </a:p>
        </p:txBody>
      </p:sp>
      <p:pic>
        <p:nvPicPr>
          <p:cNvPr id="109" name="Google Shape;109;p14"/>
          <p:cNvPicPr preferRelativeResize="0"/>
          <p:nvPr/>
        </p:nvPicPr>
        <p:blipFill rotWithShape="1">
          <a:blip r:embed="rId3">
            <a:alphaModFix/>
          </a:blip>
          <a:srcRect b="8482"/>
          <a:stretch/>
        </p:blipFill>
        <p:spPr>
          <a:xfrm flipH="1">
            <a:off x="6352425" y="1878700"/>
            <a:ext cx="3291651" cy="49793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5"/>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115" name="Google Shape;115;p15"/>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116" name="Google Shape;116;p15"/>
          <p:cNvSpPr txBox="1"/>
          <p:nvPr/>
        </p:nvSpPr>
        <p:spPr>
          <a:xfrm>
            <a:off x="5918855" y="375450"/>
            <a:ext cx="4273200" cy="1329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dirty="0">
                <a:solidFill>
                  <a:srgbClr val="0B68B3"/>
                </a:solidFill>
                <a:latin typeface="Arial"/>
                <a:ea typeface="Arial"/>
                <a:cs typeface="Arial"/>
                <a:sym typeface="Arial"/>
              </a:rPr>
              <a:t>Sectors</a:t>
            </a:r>
            <a:endParaRPr sz="2400" b="1" i="0" u="none" strike="noStrike" cap="none" dirty="0">
              <a:solidFill>
                <a:srgbClr val="0B68B3"/>
              </a:solidFill>
              <a:latin typeface="Arial"/>
              <a:ea typeface="Arial"/>
              <a:cs typeface="Arial"/>
              <a:sym typeface="Arial"/>
            </a:endParaRPr>
          </a:p>
          <a:p>
            <a:pPr marL="0" marR="0" lvl="0" indent="0" algn="l" rtl="0">
              <a:lnSpc>
                <a:spcPct val="100000"/>
              </a:lnSpc>
              <a:spcBef>
                <a:spcPts val="1000"/>
              </a:spcBef>
              <a:spcAft>
                <a:spcPts val="0"/>
              </a:spcAft>
              <a:buClr>
                <a:schemeClr val="dk1"/>
              </a:buClr>
              <a:buSzPts val="1100"/>
              <a:buFont typeface="Arial"/>
              <a:buNone/>
            </a:pPr>
            <a:r>
              <a:rPr lang="en-US" sz="1800" b="0" i="0" u="none" strike="noStrike" cap="none" dirty="0">
                <a:solidFill>
                  <a:srgbClr val="595959"/>
                </a:solidFill>
                <a:latin typeface="Arial"/>
                <a:ea typeface="Arial"/>
                <a:cs typeface="Arial"/>
                <a:sym typeface="Arial"/>
              </a:rPr>
              <a:t>At the Experience, you will meet people who can answer your questions about their work experience in these Sectors.</a:t>
            </a:r>
            <a:endParaRPr sz="2400" b="1" i="0" u="none" strike="noStrike" cap="none" dirty="0">
              <a:solidFill>
                <a:srgbClr val="0B68B3"/>
              </a:solidFill>
              <a:latin typeface="Arial"/>
              <a:ea typeface="Arial"/>
              <a:cs typeface="Arial"/>
              <a:sym typeface="Arial"/>
            </a:endParaRPr>
          </a:p>
        </p:txBody>
      </p:sp>
      <p:pic>
        <p:nvPicPr>
          <p:cNvPr id="117" name="Google Shape;117;p15"/>
          <p:cNvPicPr preferRelativeResize="0"/>
          <p:nvPr/>
        </p:nvPicPr>
        <p:blipFill>
          <a:blip r:embed="rId3">
            <a:alphaModFix/>
          </a:blip>
          <a:srcRect/>
          <a:stretch/>
        </p:blipFill>
        <p:spPr>
          <a:xfrm>
            <a:off x="312984" y="2256464"/>
            <a:ext cx="2034162" cy="1743567"/>
          </a:xfrm>
          <a:prstGeom prst="rect">
            <a:avLst/>
          </a:prstGeom>
          <a:noFill/>
          <a:ln>
            <a:noFill/>
          </a:ln>
        </p:spPr>
      </p:pic>
      <p:pic>
        <p:nvPicPr>
          <p:cNvPr id="118" name="Google Shape;118;p15"/>
          <p:cNvPicPr preferRelativeResize="0"/>
          <p:nvPr/>
        </p:nvPicPr>
        <p:blipFill>
          <a:blip r:embed="rId4">
            <a:alphaModFix/>
          </a:blip>
          <a:srcRect/>
          <a:stretch/>
        </p:blipFill>
        <p:spPr>
          <a:xfrm>
            <a:off x="2581431" y="2256464"/>
            <a:ext cx="2034162" cy="1695135"/>
          </a:xfrm>
          <a:prstGeom prst="rect">
            <a:avLst/>
          </a:prstGeom>
          <a:noFill/>
          <a:ln>
            <a:noFill/>
          </a:ln>
        </p:spPr>
      </p:pic>
      <p:pic>
        <p:nvPicPr>
          <p:cNvPr id="119" name="Google Shape;119;p15"/>
          <p:cNvPicPr preferRelativeResize="0"/>
          <p:nvPr/>
        </p:nvPicPr>
        <p:blipFill>
          <a:blip r:embed="rId5">
            <a:alphaModFix/>
          </a:blip>
          <a:srcRect/>
          <a:stretch/>
        </p:blipFill>
        <p:spPr>
          <a:xfrm>
            <a:off x="4913676" y="2277730"/>
            <a:ext cx="2005161" cy="1670967"/>
          </a:xfrm>
          <a:prstGeom prst="rect">
            <a:avLst/>
          </a:prstGeom>
          <a:noFill/>
          <a:ln>
            <a:noFill/>
          </a:ln>
        </p:spPr>
      </p:pic>
      <p:pic>
        <p:nvPicPr>
          <p:cNvPr id="120" name="Google Shape;120;p15"/>
          <p:cNvPicPr preferRelativeResize="0"/>
          <p:nvPr/>
        </p:nvPicPr>
        <p:blipFill>
          <a:blip r:embed="rId6">
            <a:alphaModFix/>
          </a:blip>
          <a:srcRect/>
          <a:stretch/>
        </p:blipFill>
        <p:spPr>
          <a:xfrm>
            <a:off x="6158619" y="4300687"/>
            <a:ext cx="3237256" cy="1618628"/>
          </a:xfrm>
          <a:prstGeom prst="rect">
            <a:avLst/>
          </a:prstGeom>
          <a:noFill/>
          <a:ln>
            <a:noFill/>
          </a:ln>
        </p:spPr>
      </p:pic>
      <p:pic>
        <p:nvPicPr>
          <p:cNvPr id="121" name="Google Shape;121;p15"/>
          <p:cNvPicPr preferRelativeResize="0"/>
          <p:nvPr/>
        </p:nvPicPr>
        <p:blipFill>
          <a:blip r:embed="rId7">
            <a:alphaModFix/>
          </a:blip>
          <a:srcRect/>
          <a:stretch/>
        </p:blipFill>
        <p:spPr>
          <a:xfrm>
            <a:off x="7174387" y="2256464"/>
            <a:ext cx="2673548" cy="1670967"/>
          </a:xfrm>
          <a:prstGeom prst="rect">
            <a:avLst/>
          </a:prstGeom>
          <a:noFill/>
          <a:ln>
            <a:noFill/>
          </a:ln>
        </p:spPr>
      </p:pic>
      <p:pic>
        <p:nvPicPr>
          <p:cNvPr id="122" name="Google Shape;122;p15"/>
          <p:cNvPicPr preferRelativeResize="0"/>
          <p:nvPr/>
        </p:nvPicPr>
        <p:blipFill>
          <a:blip r:embed="rId8">
            <a:alphaModFix/>
          </a:blip>
          <a:srcRect/>
          <a:stretch/>
        </p:blipFill>
        <p:spPr>
          <a:xfrm>
            <a:off x="3039242" y="4300687"/>
            <a:ext cx="3121406" cy="1625733"/>
          </a:xfrm>
          <a:prstGeom prst="rect">
            <a:avLst/>
          </a:prstGeom>
          <a:noFill/>
          <a:ln>
            <a:noFill/>
          </a:ln>
        </p:spPr>
      </p:pic>
      <p:pic>
        <p:nvPicPr>
          <p:cNvPr id="123" name="Google Shape;123;p15"/>
          <p:cNvPicPr preferRelativeResize="0"/>
          <p:nvPr/>
        </p:nvPicPr>
        <p:blipFill>
          <a:blip r:embed="rId9">
            <a:alphaModFix/>
          </a:blip>
          <a:srcRect/>
          <a:stretch/>
        </p:blipFill>
        <p:spPr>
          <a:xfrm>
            <a:off x="871870" y="4300687"/>
            <a:ext cx="2266079" cy="16186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6"/>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129" name="Google Shape;129;p16"/>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pic>
        <p:nvPicPr>
          <p:cNvPr id="130" name="Google Shape;130;p16">
            <a:hlinkClick r:id="rId3"/>
          </p:cNvPr>
          <p:cNvPicPr preferRelativeResize="0"/>
          <p:nvPr/>
        </p:nvPicPr>
        <p:blipFill>
          <a:blip r:embed="rId4">
            <a:alphaModFix/>
          </a:blip>
          <a:srcRect/>
          <a:stretch/>
        </p:blipFill>
        <p:spPr>
          <a:xfrm>
            <a:off x="1131325" y="1662984"/>
            <a:ext cx="8453450" cy="4750182"/>
          </a:xfrm>
          <a:prstGeom prst="rect">
            <a:avLst/>
          </a:prstGeom>
          <a:noFill/>
          <a:ln>
            <a:noFill/>
          </a:ln>
        </p:spPr>
      </p:pic>
      <p:pic>
        <p:nvPicPr>
          <p:cNvPr id="131" name="Google Shape;131;p16"/>
          <p:cNvPicPr preferRelativeResize="0"/>
          <p:nvPr/>
        </p:nvPicPr>
        <p:blipFill rotWithShape="1">
          <a:blip r:embed="rId5">
            <a:alphaModFix/>
          </a:blip>
          <a:srcRect/>
          <a:stretch/>
        </p:blipFill>
        <p:spPr>
          <a:xfrm rot="-2700015" flipH="1">
            <a:off x="9937330" y="352360"/>
            <a:ext cx="1543548" cy="242609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17"/>
          <p:cNvPicPr preferRelativeResize="0"/>
          <p:nvPr/>
        </p:nvPicPr>
        <p:blipFill rotWithShape="1">
          <a:blip r:embed="rId3">
            <a:alphaModFix/>
          </a:blip>
          <a:srcRect/>
          <a:stretch/>
        </p:blipFill>
        <p:spPr>
          <a:xfrm rot="5400000" flipH="1">
            <a:off x="8963119" y="-934391"/>
            <a:ext cx="2291326" cy="4160102"/>
          </a:xfrm>
          <a:prstGeom prst="rect">
            <a:avLst/>
          </a:prstGeom>
          <a:noFill/>
          <a:ln>
            <a:noFill/>
          </a:ln>
        </p:spPr>
      </p:pic>
      <p:sp>
        <p:nvSpPr>
          <p:cNvPr id="137" name="Google Shape;137;p17"/>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
        <p:nvSpPr>
          <p:cNvPr id="138" name="Google Shape;138;p17"/>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
        <p:nvSpPr>
          <p:cNvPr id="139" name="Google Shape;139;p17"/>
          <p:cNvSpPr txBox="1"/>
          <p:nvPr/>
        </p:nvSpPr>
        <p:spPr>
          <a:xfrm>
            <a:off x="2960720" y="2323115"/>
            <a:ext cx="7118939" cy="3745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B68B3"/>
                </a:solidFill>
                <a:latin typeface="Arial"/>
                <a:ea typeface="Arial"/>
                <a:cs typeface="Arial"/>
                <a:sym typeface="Arial"/>
              </a:rPr>
              <a:t>WRITE</a:t>
            </a:r>
            <a:endParaRPr dirty="0"/>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EF4E3E"/>
                </a:solidFill>
                <a:latin typeface="Arial"/>
                <a:ea typeface="Arial"/>
                <a:cs typeface="Arial"/>
                <a:sym typeface="Arial"/>
              </a:rPr>
              <a:t>Step 1</a:t>
            </a:r>
            <a:r>
              <a:rPr lang="en-US" sz="1800" b="0" i="0" u="none" strike="noStrike" cap="none" dirty="0">
                <a:solidFill>
                  <a:srgbClr val="EF4E3E"/>
                </a:solidFill>
                <a:latin typeface="Arial"/>
                <a:ea typeface="Arial"/>
                <a:cs typeface="Arial"/>
                <a:sym typeface="Arial"/>
              </a:rPr>
              <a:t> </a:t>
            </a:r>
            <a:r>
              <a:rPr lang="en-US" sz="1800" b="0" i="0" u="none" strike="noStrike" cap="none" dirty="0">
                <a:solidFill>
                  <a:srgbClr val="666666"/>
                </a:solidFill>
                <a:latin typeface="Arial"/>
                <a:ea typeface="Arial"/>
                <a:cs typeface="Arial"/>
                <a:sym typeface="Arial"/>
              </a:rPr>
              <a:t> Pick one or two of the Sectors that interests you most. </a:t>
            </a:r>
            <a:endParaRPr sz="1800" b="0" i="0" u="none" strike="noStrike" cap="none" dirty="0">
              <a:solidFill>
                <a:srgbClr val="666666"/>
              </a:solidFill>
              <a:latin typeface="Arial"/>
              <a:ea typeface="Arial"/>
              <a:cs typeface="Arial"/>
              <a:sym typeface="Arial"/>
            </a:endParaRPr>
          </a:p>
          <a:p>
            <a:pPr marL="822960" marR="274320" lvl="0" indent="-822960" algn="l" rtl="0">
              <a:lnSpc>
                <a:spcPct val="115000"/>
              </a:lnSpc>
              <a:spcBef>
                <a:spcPts val="1000"/>
              </a:spcBef>
              <a:spcAft>
                <a:spcPts val="0"/>
              </a:spcAft>
              <a:buClr>
                <a:srgbClr val="000000"/>
              </a:buClr>
              <a:buSzPts val="1800"/>
              <a:buFont typeface="Arial"/>
              <a:buNone/>
            </a:pPr>
            <a:r>
              <a:rPr lang="en-US" sz="1800" b="1" i="0" u="none" strike="noStrike" cap="none" dirty="0">
                <a:solidFill>
                  <a:srgbClr val="EF4E3E"/>
                </a:solidFill>
                <a:latin typeface="Arial"/>
                <a:ea typeface="Arial"/>
                <a:cs typeface="Arial"/>
                <a:sym typeface="Arial"/>
              </a:rPr>
              <a:t>Step 2 </a:t>
            </a:r>
            <a:r>
              <a:rPr lang="en-US" sz="1800" b="1" i="0" u="none" strike="noStrike" cap="none" dirty="0">
                <a:solidFill>
                  <a:srgbClr val="666666"/>
                </a:solidFill>
                <a:latin typeface="Arial"/>
                <a:ea typeface="Arial"/>
                <a:cs typeface="Arial"/>
                <a:sym typeface="Arial"/>
              </a:rPr>
              <a:t> </a:t>
            </a:r>
            <a:r>
              <a:rPr lang="en-US" sz="1800" b="0" i="0" u="none" strike="noStrike" cap="none" dirty="0">
                <a:solidFill>
                  <a:srgbClr val="666666"/>
                </a:solidFill>
                <a:latin typeface="Arial"/>
                <a:ea typeface="Arial"/>
                <a:cs typeface="Arial"/>
                <a:sym typeface="Arial"/>
              </a:rPr>
              <a:t>Then using the slips of paper provided, jot down 1 question at a time that you would like to ask a person in that sector. </a:t>
            </a:r>
            <a:endParaRPr sz="1800" b="0" i="0" u="none" strike="noStrike" cap="none" dirty="0">
              <a:solidFill>
                <a:srgbClr val="666666"/>
              </a:solidFill>
              <a:latin typeface="Arial"/>
              <a:ea typeface="Arial"/>
              <a:cs typeface="Arial"/>
              <a:sym typeface="Arial"/>
            </a:endParaRPr>
          </a:p>
          <a:p>
            <a:pPr marL="822960" marR="0" lvl="0" indent="-822960" algn="l" rtl="0">
              <a:lnSpc>
                <a:spcPct val="115000"/>
              </a:lnSpc>
              <a:spcBef>
                <a:spcPts val="1000"/>
              </a:spcBef>
              <a:spcAft>
                <a:spcPts val="0"/>
              </a:spcAft>
              <a:buClr>
                <a:srgbClr val="000000"/>
              </a:buClr>
              <a:buSzPts val="1800"/>
              <a:buFont typeface="Arial"/>
              <a:buNone/>
            </a:pPr>
            <a:r>
              <a:rPr lang="en-US" sz="1800" b="1" i="0" u="none" strike="noStrike" cap="none" dirty="0">
                <a:solidFill>
                  <a:srgbClr val="EF4E3E"/>
                </a:solidFill>
                <a:latin typeface="Arial"/>
                <a:ea typeface="Arial"/>
                <a:cs typeface="Arial"/>
                <a:sym typeface="Arial"/>
              </a:rPr>
              <a:t>Step 3</a:t>
            </a:r>
            <a:r>
              <a:rPr lang="en-US" sz="1800" b="0" i="0" u="none" strike="noStrike" cap="none" dirty="0">
                <a:solidFill>
                  <a:srgbClr val="666666"/>
                </a:solidFill>
                <a:latin typeface="Arial"/>
                <a:ea typeface="Arial"/>
                <a:cs typeface="Arial"/>
                <a:sym typeface="Arial"/>
              </a:rPr>
              <a:t>  Place that question face down in the center of your table.</a:t>
            </a:r>
            <a:endParaRPr sz="1800" b="0" i="0" u="none" strike="noStrike" cap="none" dirty="0">
              <a:solidFill>
                <a:srgbClr val="666666"/>
              </a:solidFill>
              <a:latin typeface="Arial"/>
              <a:ea typeface="Arial"/>
              <a:cs typeface="Arial"/>
              <a:sym typeface="Arial"/>
            </a:endParaRPr>
          </a:p>
          <a:p>
            <a:pPr marL="822960" marR="0" lvl="0" indent="-822960" algn="l" rtl="0">
              <a:lnSpc>
                <a:spcPct val="115000"/>
              </a:lnSpc>
              <a:spcBef>
                <a:spcPts val="1000"/>
              </a:spcBef>
              <a:spcAft>
                <a:spcPts val="0"/>
              </a:spcAft>
              <a:buClr>
                <a:srgbClr val="000000"/>
              </a:buClr>
              <a:buSzPts val="1800"/>
              <a:buFont typeface="Arial"/>
              <a:buNone/>
            </a:pPr>
            <a:r>
              <a:rPr lang="en-US" sz="1800" b="1" i="0" u="none" strike="noStrike" cap="none" dirty="0">
                <a:solidFill>
                  <a:srgbClr val="EF4E3E"/>
                </a:solidFill>
                <a:latin typeface="Arial"/>
                <a:ea typeface="Arial"/>
                <a:cs typeface="Arial"/>
                <a:sym typeface="Arial"/>
              </a:rPr>
              <a:t>Step 4</a:t>
            </a:r>
            <a:r>
              <a:rPr lang="en-US" sz="1800" b="0" i="0" u="none" strike="noStrike" cap="none" dirty="0">
                <a:solidFill>
                  <a:srgbClr val="EF4E3E"/>
                </a:solidFill>
                <a:latin typeface="Arial"/>
                <a:ea typeface="Arial"/>
                <a:cs typeface="Arial"/>
                <a:sym typeface="Arial"/>
              </a:rPr>
              <a:t> </a:t>
            </a:r>
            <a:r>
              <a:rPr lang="en-US" sz="1800" b="0" i="0" u="none" strike="noStrike" cap="none" dirty="0">
                <a:solidFill>
                  <a:srgbClr val="0B68B3"/>
                </a:solidFill>
                <a:latin typeface="Arial"/>
                <a:ea typeface="Arial"/>
                <a:cs typeface="Arial"/>
                <a:sym typeface="Arial"/>
              </a:rPr>
              <a:t> </a:t>
            </a:r>
            <a:r>
              <a:rPr lang="en-US" sz="1800" b="0" i="0" u="none" strike="noStrike" cap="none" dirty="0">
                <a:solidFill>
                  <a:srgbClr val="666666"/>
                </a:solidFill>
                <a:latin typeface="Arial"/>
                <a:ea typeface="Arial"/>
                <a:cs typeface="Arial"/>
                <a:sym typeface="Arial"/>
              </a:rPr>
              <a:t>Repeat until time is up.</a:t>
            </a:r>
            <a:endParaRPr sz="1800" b="0" i="0" u="none" strike="noStrike" cap="none" dirty="0">
              <a:solidFill>
                <a:srgbClr val="666666"/>
              </a:solidFill>
              <a:latin typeface="Arial"/>
              <a:ea typeface="Arial"/>
              <a:cs typeface="Arial"/>
              <a:sym typeface="Arial"/>
            </a:endParaRPr>
          </a:p>
          <a:p>
            <a:pPr marL="0" marR="0" lvl="0" indent="0" algn="l" rtl="0">
              <a:lnSpc>
                <a:spcPct val="115000"/>
              </a:lnSpc>
              <a:spcBef>
                <a:spcPts val="1000"/>
              </a:spcBef>
              <a:spcAft>
                <a:spcPts val="0"/>
              </a:spcAft>
              <a:buClr>
                <a:srgbClr val="000000"/>
              </a:buClr>
              <a:buSzPts val="1800"/>
              <a:buFont typeface="Arial"/>
              <a:buNone/>
            </a:pPr>
            <a:r>
              <a:rPr lang="en-US" sz="1800" b="0" i="0" u="none" strike="noStrike" cap="none" dirty="0">
                <a:solidFill>
                  <a:srgbClr val="666666"/>
                </a:solidFill>
                <a:latin typeface="Arial"/>
                <a:ea typeface="Arial"/>
                <a:cs typeface="Arial"/>
                <a:sym typeface="Arial"/>
              </a:rPr>
              <a:t>Remember - these need to be </a:t>
            </a:r>
            <a:r>
              <a:rPr lang="en-US" sz="1800" b="1" i="0" u="none" strike="noStrike" cap="none" dirty="0">
                <a:solidFill>
                  <a:srgbClr val="666666"/>
                </a:solidFill>
                <a:latin typeface="Arial"/>
                <a:ea typeface="Arial"/>
                <a:cs typeface="Arial"/>
                <a:sym typeface="Arial"/>
              </a:rPr>
              <a:t>open-ended questions</a:t>
            </a:r>
            <a:r>
              <a:rPr lang="en-US" sz="1800" b="0" i="0" u="none" strike="noStrike" cap="none" dirty="0">
                <a:solidFill>
                  <a:srgbClr val="666666"/>
                </a:solidFill>
                <a:latin typeface="Arial"/>
                <a:ea typeface="Arial"/>
                <a:cs typeface="Arial"/>
                <a:sym typeface="Arial"/>
              </a:rPr>
              <a:t>.</a:t>
            </a:r>
            <a:endParaRPr sz="1800" b="0" i="0" u="none" strike="noStrike" cap="none" dirty="0">
              <a:solidFill>
                <a:srgbClr val="666666"/>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n-US" sz="1800" b="0" i="0" u="none" strike="noStrike" cap="none" dirty="0">
                <a:solidFill>
                  <a:srgbClr val="666666"/>
                </a:solidFill>
                <a:latin typeface="Arial"/>
                <a:ea typeface="Arial"/>
                <a:cs typeface="Arial"/>
                <a:sym typeface="Arial"/>
              </a:rPr>
              <a:t>That means the answers to these question </a:t>
            </a:r>
            <a:r>
              <a:rPr lang="en-US" sz="1800" b="1" i="0" u="none" strike="noStrike" cap="none" dirty="0">
                <a:solidFill>
                  <a:srgbClr val="666666"/>
                </a:solidFill>
                <a:latin typeface="Arial"/>
                <a:ea typeface="Arial"/>
                <a:cs typeface="Arial"/>
                <a:sym typeface="Arial"/>
              </a:rPr>
              <a:t>should not be yes or no</a:t>
            </a:r>
            <a:r>
              <a:rPr lang="en-US" sz="1800" b="0" i="0" u="none" strike="noStrike" cap="none" dirty="0">
                <a:solidFill>
                  <a:srgbClr val="666666"/>
                </a:solidFill>
                <a:latin typeface="Arial"/>
                <a:ea typeface="Arial"/>
                <a:cs typeface="Arial"/>
                <a:sym typeface="Arial"/>
              </a:rPr>
              <a:t>. </a:t>
            </a:r>
            <a:endParaRPr sz="1800" b="0" i="0" u="none" strike="noStrike" cap="none" dirty="0">
              <a:solidFill>
                <a:srgbClr val="666666"/>
              </a:solidFill>
              <a:latin typeface="Arial"/>
              <a:ea typeface="Arial"/>
              <a:cs typeface="Arial"/>
              <a:sym typeface="Arial"/>
            </a:endParaRPr>
          </a:p>
        </p:txBody>
      </p:sp>
      <p:pic>
        <p:nvPicPr>
          <p:cNvPr id="140" name="Google Shape;140;p17" descr="2 and a half minutes countdown timer with beep. Beeps at the start/end.&#10;Simple mode - timer with white background and black text.&#10;&#10;Two minutes and thirty seconds alarm clock with beep end. Help you for all occasions in LIFE.&#10;&#10;This timer is good for use when you:&#10;Study homework&#10;Doing something in classroom&#10;Readin a book&#10;Doing exercise&#10;Fit timer for gym&#10;&#10;Online and free for you! &#10;Best regards, Timers channel.&#10;---&#10;If you want change something in this timer send message on my e-mail.&#10;&#10;===&#10;P.S. I have challange for you and me. &#10;If you'll subscribe on this channel, I'll do new timer!&#10;&#10;Lets'GO!&#10;===&#10;&#10;Thank you for reading. I hope this countdown timer was useful to you." title="2 Minutes and 30 seconds countdown Timer - Beep at the end | Simple Timer (two min and half)">
            <a:hlinkClick r:id="rId4"/>
          </p:cNvPr>
          <p:cNvPicPr preferRelativeResize="0"/>
          <p:nvPr/>
        </p:nvPicPr>
        <p:blipFill rotWithShape="1">
          <a:blip r:embed="rId5">
            <a:alphaModFix/>
          </a:blip>
          <a:srcRect/>
          <a:stretch/>
        </p:blipFill>
        <p:spPr>
          <a:xfrm>
            <a:off x="9066034" y="505338"/>
            <a:ext cx="2276650" cy="1280625"/>
          </a:xfrm>
          <a:prstGeom prst="rect">
            <a:avLst/>
          </a:prstGeom>
          <a:noFill/>
          <a:ln>
            <a:noFill/>
          </a:ln>
        </p:spPr>
      </p:pic>
      <p:pic>
        <p:nvPicPr>
          <p:cNvPr id="141" name="Google Shape;141;p17"/>
          <p:cNvPicPr preferRelativeResize="0"/>
          <p:nvPr/>
        </p:nvPicPr>
        <p:blipFill rotWithShape="1">
          <a:blip r:embed="rId6">
            <a:alphaModFix amt="78000"/>
          </a:blip>
          <a:srcRect/>
          <a:stretch/>
        </p:blipFill>
        <p:spPr>
          <a:xfrm>
            <a:off x="373750" y="4149835"/>
            <a:ext cx="2243824" cy="1811276"/>
          </a:xfrm>
          <a:prstGeom prst="rect">
            <a:avLst/>
          </a:prstGeom>
          <a:noFill/>
          <a:ln>
            <a:noFill/>
          </a:ln>
        </p:spPr>
      </p:pic>
      <p:pic>
        <p:nvPicPr>
          <p:cNvPr id="142" name="Google Shape;142;p17"/>
          <p:cNvPicPr preferRelativeResize="0"/>
          <p:nvPr/>
        </p:nvPicPr>
        <p:blipFill rotWithShape="1">
          <a:blip r:embed="rId7">
            <a:alphaModFix/>
          </a:blip>
          <a:srcRect/>
          <a:stretch/>
        </p:blipFill>
        <p:spPr>
          <a:xfrm>
            <a:off x="534925" y="2376277"/>
            <a:ext cx="1921463" cy="14763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18"/>
          <p:cNvPicPr preferRelativeResize="0"/>
          <p:nvPr/>
        </p:nvPicPr>
        <p:blipFill rotWithShape="1">
          <a:blip r:embed="rId3">
            <a:alphaModFix/>
          </a:blip>
          <a:srcRect/>
          <a:stretch/>
        </p:blipFill>
        <p:spPr>
          <a:xfrm rot="5400000" flipH="1">
            <a:off x="8963119" y="-934391"/>
            <a:ext cx="2291326" cy="4160102"/>
          </a:xfrm>
          <a:prstGeom prst="rect">
            <a:avLst/>
          </a:prstGeom>
          <a:noFill/>
          <a:ln>
            <a:noFill/>
          </a:ln>
        </p:spPr>
      </p:pic>
      <p:pic>
        <p:nvPicPr>
          <p:cNvPr id="149" name="Google Shape;149;p18"/>
          <p:cNvPicPr preferRelativeResize="0"/>
          <p:nvPr/>
        </p:nvPicPr>
        <p:blipFill rotWithShape="1">
          <a:blip r:embed="rId4">
            <a:alphaModFix amt="22000"/>
          </a:blip>
          <a:srcRect/>
          <a:stretch/>
        </p:blipFill>
        <p:spPr>
          <a:xfrm rot="5400000" flipH="1">
            <a:off x="8963119" y="-934391"/>
            <a:ext cx="2291326" cy="4160102"/>
          </a:xfrm>
          <a:prstGeom prst="rect">
            <a:avLst/>
          </a:prstGeom>
          <a:noFill/>
          <a:ln>
            <a:noFill/>
          </a:ln>
        </p:spPr>
      </p:pic>
      <p:pic>
        <p:nvPicPr>
          <p:cNvPr id="150" name="Google Shape;150;p18"/>
          <p:cNvPicPr preferRelativeResize="0"/>
          <p:nvPr/>
        </p:nvPicPr>
        <p:blipFill rotWithShape="1">
          <a:blip r:embed="rId5">
            <a:alphaModFix/>
          </a:blip>
          <a:srcRect/>
          <a:stretch/>
        </p:blipFill>
        <p:spPr>
          <a:xfrm rot="5400000">
            <a:off x="7868974" y="2276000"/>
            <a:ext cx="2758476" cy="3678976"/>
          </a:xfrm>
          <a:prstGeom prst="rect">
            <a:avLst/>
          </a:prstGeom>
          <a:noFill/>
          <a:ln>
            <a:noFill/>
          </a:ln>
        </p:spPr>
      </p:pic>
      <p:sp>
        <p:nvSpPr>
          <p:cNvPr id="151" name="Google Shape;151;p18"/>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152" name="Google Shape;152;p18"/>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153" name="Google Shape;153;p18"/>
          <p:cNvSpPr txBox="1"/>
          <p:nvPr/>
        </p:nvSpPr>
        <p:spPr>
          <a:xfrm>
            <a:off x="729250" y="2417838"/>
            <a:ext cx="6427800" cy="2883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a:solidFill>
                  <a:srgbClr val="0B68B3"/>
                </a:solidFill>
                <a:latin typeface="Arial"/>
                <a:ea typeface="Arial"/>
                <a:cs typeface="Arial"/>
                <a:sym typeface="Arial"/>
              </a:rPr>
              <a:t>Sample Questions:</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What kind of problems do you deal with at work?</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Why did this type of work interest you?</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What did you do before this occupation? Was it helpful?</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What else could you do with your education/experience?</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Why did you choose to work for this company? </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How does a person progress in this field?</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What skills are most important?</a:t>
            </a:r>
            <a:endParaRPr sz="2400" b="1" i="0" u="none" strike="noStrike" cap="none">
              <a:solidFill>
                <a:srgbClr val="0B68B3"/>
              </a:solidFill>
              <a:latin typeface="Arial"/>
              <a:ea typeface="Arial"/>
              <a:cs typeface="Arial"/>
              <a:sym typeface="Arial"/>
            </a:endParaRPr>
          </a:p>
        </p:txBody>
      </p:sp>
      <p:pic>
        <p:nvPicPr>
          <p:cNvPr id="154" name="Google Shape;154;p18" descr="Set a timer for 4 minutes. This 4 minute timer with alarm silently counts down to 00:00 and then alerts you with a gentle alarm sound.&#10;&#10;What Is the 4 Minute Timer?&#10;If you're looking for a timer to help you stay on track with your work, a 4 minute countdown is a great option. You can use it to break up your work time into manageable chunks, and it can also help you avoid getting bogged down with one task for too long.&#10;&#10;How to Set a 4 Minute Timer&#10;There are a few different ways to set a 4 minute timer. One option is to use an online timer or a mobile app. Another option is to set a timer on your phone’s built-in clock. Whichever method you choose, be sure to set the timer in a place where you can see it easily so that you don't lose track of time.&#10;&#10;Why Should You Use This 4 Minute Alarm?&#10;This timer is perfect for work or study sessions. It's also great for any activity where you want to be sure to take a break every 4 minutes, such as cooking, laundry, or working out.&#10;&#10;Online Timer - https://timer.onlinealarmkur.com/en/" title="4 Minute Timer">
            <a:hlinkClick r:id="rId6"/>
          </p:cNvPr>
          <p:cNvPicPr preferRelativeResize="0"/>
          <p:nvPr/>
        </p:nvPicPr>
        <p:blipFill rotWithShape="1">
          <a:blip r:embed="rId7">
            <a:alphaModFix/>
          </a:blip>
          <a:srcRect/>
          <a:stretch/>
        </p:blipFill>
        <p:spPr>
          <a:xfrm>
            <a:off x="9066084" y="505375"/>
            <a:ext cx="2276575" cy="1280575"/>
          </a:xfrm>
          <a:prstGeom prst="rect">
            <a:avLst/>
          </a:prstGeom>
          <a:noFill/>
          <a:ln>
            <a:noFill/>
          </a:ln>
        </p:spPr>
      </p:pic>
      <p:sp>
        <p:nvSpPr>
          <p:cNvPr id="155" name="Google Shape;155;p18"/>
          <p:cNvSpPr txBox="1"/>
          <p:nvPr/>
        </p:nvSpPr>
        <p:spPr>
          <a:xfrm>
            <a:off x="7748750" y="2993725"/>
            <a:ext cx="3041400" cy="2307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Narrow"/>
                <a:ea typeface="Arial Narrow"/>
                <a:cs typeface="Arial Narrow"/>
                <a:sym typeface="Arial Narrow"/>
              </a:rPr>
              <a:t>Using your notecard, look at the questions from Jot Thoughts and the examples of the board. </a:t>
            </a:r>
            <a:endParaRPr sz="1800" b="1" i="0" u="none" strike="noStrike" cap="none">
              <a:solidFill>
                <a:schemeClr val="lt1"/>
              </a:solidFill>
              <a:latin typeface="Arial Narrow"/>
              <a:ea typeface="Arial Narrow"/>
              <a:cs typeface="Arial Narrow"/>
              <a:sym typeface="Arial Narrow"/>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Narrow"/>
              <a:ea typeface="Arial Narrow"/>
              <a:cs typeface="Arial Narrow"/>
              <a:sym typeface="Arial Narrow"/>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Narrow"/>
                <a:ea typeface="Arial Narrow"/>
                <a:cs typeface="Arial Narrow"/>
                <a:sym typeface="Arial Narrow"/>
              </a:rPr>
              <a:t>Choose 3-4 questions you think would be good questions to use</a:t>
            </a:r>
            <a:endParaRPr sz="1800" b="1" i="0" u="none" strike="noStrike" cap="none">
              <a:solidFill>
                <a:schemeClr val="lt1"/>
              </a:solidFill>
              <a:latin typeface="Arial Narrow"/>
              <a:ea typeface="Arial Narrow"/>
              <a:cs typeface="Arial Narrow"/>
              <a:sym typeface="Arial Narrow"/>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Narrow"/>
                <a:ea typeface="Arial Narrow"/>
                <a:cs typeface="Arial Narrow"/>
                <a:sym typeface="Arial Narrow"/>
              </a:rPr>
              <a:t>     at the Experience and write</a:t>
            </a:r>
            <a:endParaRPr sz="1800" b="1" i="0" u="none" strike="noStrike" cap="none">
              <a:solidFill>
                <a:schemeClr val="lt1"/>
              </a:solidFill>
              <a:latin typeface="Arial Narrow"/>
              <a:ea typeface="Arial Narrow"/>
              <a:cs typeface="Arial Narrow"/>
              <a:sym typeface="Arial Narrow"/>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Narrow"/>
                <a:ea typeface="Arial Narrow"/>
                <a:cs typeface="Arial Narrow"/>
                <a:sym typeface="Arial Narrow"/>
              </a:rPr>
              <a:t>       them down on your notecard. </a:t>
            </a:r>
            <a:endParaRPr sz="1800" b="1" i="0" u="none" strike="noStrike" cap="none">
              <a:solidFill>
                <a:schemeClr val="lt1"/>
              </a:solidFill>
              <a:latin typeface="Arial Narrow"/>
              <a:ea typeface="Arial Narrow"/>
              <a:cs typeface="Arial Narrow"/>
              <a:sym typeface="Arial Narrow"/>
            </a:endParaRPr>
          </a:p>
        </p:txBody>
      </p:sp>
      <p:pic>
        <p:nvPicPr>
          <p:cNvPr id="156" name="Google Shape;156;p18"/>
          <p:cNvPicPr preferRelativeResize="0"/>
          <p:nvPr/>
        </p:nvPicPr>
        <p:blipFill rotWithShape="1">
          <a:blip r:embed="rId8">
            <a:alphaModFix/>
          </a:blip>
          <a:srcRect b="27609"/>
          <a:stretch/>
        </p:blipFill>
        <p:spPr>
          <a:xfrm flipH="1">
            <a:off x="5964620" y="4643750"/>
            <a:ext cx="2064103" cy="22142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9"/>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
        <p:nvSpPr>
          <p:cNvPr id="162" name="Google Shape;162;p19"/>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pic>
        <p:nvPicPr>
          <p:cNvPr id="163" name="Google Shape;163;p19"/>
          <p:cNvPicPr preferRelativeResize="0"/>
          <p:nvPr/>
        </p:nvPicPr>
        <p:blipFill rotWithShape="1">
          <a:blip r:embed="rId3">
            <a:alphaModFix amt="78000"/>
          </a:blip>
          <a:srcRect/>
          <a:stretch/>
        </p:blipFill>
        <p:spPr>
          <a:xfrm rot="7">
            <a:off x="708725" y="2604178"/>
            <a:ext cx="2261225" cy="2504596"/>
          </a:xfrm>
          <a:prstGeom prst="rect">
            <a:avLst/>
          </a:prstGeom>
          <a:noFill/>
          <a:ln>
            <a:noFill/>
          </a:ln>
        </p:spPr>
      </p:pic>
      <p:sp>
        <p:nvSpPr>
          <p:cNvPr id="164" name="Google Shape;164;p19"/>
          <p:cNvSpPr txBox="1"/>
          <p:nvPr/>
        </p:nvSpPr>
        <p:spPr>
          <a:xfrm>
            <a:off x="3430175" y="2375575"/>
            <a:ext cx="6087000" cy="3263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1800" b="1" i="0" u="none" strike="noStrike" cap="none">
                <a:solidFill>
                  <a:srgbClr val="666666"/>
                </a:solidFill>
                <a:latin typeface="Arial"/>
                <a:ea typeface="Arial"/>
                <a:cs typeface="Arial"/>
                <a:sym typeface="Arial"/>
              </a:rPr>
              <a:t>The students walk around the classroom until the teacher calls “pair.” Students then turn and find a partner near them.</a:t>
            </a:r>
            <a:endParaRPr sz="1200" b="0" i="0" u="none" strike="noStrike" cap="none">
              <a:solidFill>
                <a:srgbClr val="666666"/>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Teacher creates questions for students to answer.</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Students get up and walk around the classroom.</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Teacher calls “Pair.”</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Students partner up with the student closest to them.</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Teacher asks questions to students and gives them level zero think time before answering.</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chemeClr val="dk1"/>
                </a:solidFill>
                <a:latin typeface="Arial"/>
                <a:ea typeface="Arial"/>
                <a:cs typeface="Arial"/>
                <a:sym typeface="Arial"/>
              </a:rPr>
              <a:t>Students share with partners by taking turns. </a:t>
            </a:r>
            <a:endParaRPr sz="1800" b="0" i="0" u="none" strike="noStrike" cap="none">
              <a:solidFill>
                <a:schemeClr val="dk1"/>
              </a:solidFill>
              <a:latin typeface="Arial"/>
              <a:ea typeface="Arial"/>
              <a:cs typeface="Arial"/>
              <a:sym typeface="Arial"/>
            </a:endParaRPr>
          </a:p>
        </p:txBody>
      </p:sp>
      <p:pic>
        <p:nvPicPr>
          <p:cNvPr id="165" name="Google Shape;165;p19"/>
          <p:cNvPicPr preferRelativeResize="0"/>
          <p:nvPr/>
        </p:nvPicPr>
        <p:blipFill rotWithShape="1">
          <a:blip r:embed="rId4">
            <a:alphaModFix/>
          </a:blip>
          <a:srcRect/>
          <a:stretch/>
        </p:blipFill>
        <p:spPr>
          <a:xfrm rot="839996" flipH="1">
            <a:off x="7608251" y="638883"/>
            <a:ext cx="3034785" cy="131289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0"/>
          <p:cNvSpPr txBox="1">
            <a:spLocks noGrp="1"/>
          </p:cNvSpPr>
          <p:nvPr>
            <p:ph type="body" idx="1"/>
          </p:nvPr>
        </p:nvSpPr>
        <p:spPr>
          <a:xfrm>
            <a:off x="2959650" y="2402150"/>
            <a:ext cx="5317500" cy="33309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B68B3"/>
                </a:solidFill>
                <a:latin typeface="Arial"/>
                <a:ea typeface="Arial"/>
                <a:cs typeface="Arial"/>
                <a:sym typeface="Arial"/>
              </a:rPr>
              <a:t>PRACTICE</a:t>
            </a:r>
            <a:endParaRPr sz="1850" b="1" i="0" u="none" strike="noStrike" cap="none">
              <a:solidFill>
                <a:srgbClr val="666666"/>
              </a:solidFill>
              <a:latin typeface="Arial"/>
              <a:ea typeface="Arial"/>
              <a:cs typeface="Arial"/>
              <a:sym typeface="Arial"/>
            </a:endParaRPr>
          </a:p>
          <a:p>
            <a:pPr marL="457200" marR="0" lvl="0" indent="-342900" algn="l" rtl="0">
              <a:lnSpc>
                <a:spcPct val="100000"/>
              </a:lnSpc>
              <a:spcBef>
                <a:spcPts val="1000"/>
              </a:spcBef>
              <a:spcAft>
                <a:spcPts val="0"/>
              </a:spcAft>
              <a:buClr>
                <a:srgbClr val="595959"/>
              </a:buClr>
              <a:buSzPts val="1800"/>
              <a:buFont typeface="Arial"/>
              <a:buChar char="●"/>
            </a:pPr>
            <a:r>
              <a:rPr lang="en-US" sz="1800" b="0" i="0" u="none" strike="noStrike" cap="none">
                <a:solidFill>
                  <a:srgbClr val="595959"/>
                </a:solidFill>
                <a:latin typeface="Arial"/>
                <a:ea typeface="Arial"/>
                <a:cs typeface="Arial"/>
                <a:sym typeface="Arial"/>
              </a:rPr>
              <a:t>Practice shaking hands and asking the three questions that you will ask a career representative at Experience - you can use the questions from Jot Thoughts!</a:t>
            </a:r>
            <a:endParaRPr/>
          </a:p>
          <a:p>
            <a:pPr marL="457200" marR="0" lvl="0" indent="-342900" algn="l" rtl="0">
              <a:lnSpc>
                <a:spcPct val="100000"/>
              </a:lnSpc>
              <a:spcBef>
                <a:spcPts val="1000"/>
              </a:spcBef>
              <a:spcAft>
                <a:spcPts val="0"/>
              </a:spcAft>
              <a:buClr>
                <a:srgbClr val="595959"/>
              </a:buClr>
              <a:buSzPts val="1800"/>
              <a:buFont typeface="Arial"/>
              <a:buChar char="●"/>
            </a:pPr>
            <a:r>
              <a:rPr lang="en-US" sz="1800" b="0" i="0" u="none" strike="noStrike" cap="none">
                <a:solidFill>
                  <a:srgbClr val="595959"/>
                </a:solidFill>
                <a:latin typeface="Arial"/>
                <a:ea typeface="Arial"/>
                <a:cs typeface="Arial"/>
                <a:sym typeface="Arial"/>
              </a:rPr>
              <a:t>Remember - The experience will be loud, so use need to use an appropriate voice level in order to ask the career representatives these questions. Practice that today with your partner!</a:t>
            </a:r>
            <a:endParaRPr sz="1800" b="0" i="0" u="none" strike="noStrike" cap="none">
              <a:solidFill>
                <a:srgbClr val="595959"/>
              </a:solidFill>
              <a:latin typeface="Arial"/>
              <a:ea typeface="Arial"/>
              <a:cs typeface="Arial"/>
              <a:sym typeface="Arial"/>
            </a:endParaRPr>
          </a:p>
        </p:txBody>
      </p:sp>
      <p:sp>
        <p:nvSpPr>
          <p:cNvPr id="172" name="Google Shape;172;p20"/>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
        <p:nvSpPr>
          <p:cNvPr id="173" name="Google Shape;173;p20"/>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pic>
        <p:nvPicPr>
          <p:cNvPr id="174" name="Google Shape;174;p20"/>
          <p:cNvPicPr preferRelativeResize="0"/>
          <p:nvPr/>
        </p:nvPicPr>
        <p:blipFill rotWithShape="1">
          <a:blip r:embed="rId3">
            <a:alphaModFix amt="78000"/>
          </a:blip>
          <a:srcRect/>
          <a:stretch/>
        </p:blipFill>
        <p:spPr>
          <a:xfrm rot="7">
            <a:off x="9045304" y="924401"/>
            <a:ext cx="2261225" cy="2504596"/>
          </a:xfrm>
          <a:prstGeom prst="rect">
            <a:avLst/>
          </a:prstGeom>
          <a:noFill/>
          <a:ln>
            <a:noFill/>
          </a:ln>
        </p:spPr>
      </p:pic>
      <p:pic>
        <p:nvPicPr>
          <p:cNvPr id="175" name="Google Shape;175;p20"/>
          <p:cNvPicPr preferRelativeResize="0"/>
          <p:nvPr/>
        </p:nvPicPr>
        <p:blipFill rotWithShape="1">
          <a:blip r:embed="rId4">
            <a:alphaModFix/>
          </a:blip>
          <a:srcRect/>
          <a:stretch/>
        </p:blipFill>
        <p:spPr>
          <a:xfrm>
            <a:off x="483725" y="2056799"/>
            <a:ext cx="2475926" cy="4823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1"/>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sp>
        <p:nvSpPr>
          <p:cNvPr id="182" name="Google Shape;182;p21"/>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grpSp>
        <p:nvGrpSpPr>
          <p:cNvPr id="183" name="Google Shape;183;p21"/>
          <p:cNvGrpSpPr/>
          <p:nvPr/>
        </p:nvGrpSpPr>
        <p:grpSpPr>
          <a:xfrm>
            <a:off x="2136826" y="2552239"/>
            <a:ext cx="6395898" cy="2956596"/>
            <a:chOff x="7281574" y="338541"/>
            <a:chExt cx="4464100" cy="2063595"/>
          </a:xfrm>
        </p:grpSpPr>
        <p:pic>
          <p:nvPicPr>
            <p:cNvPr id="184" name="Google Shape;184;p21"/>
            <p:cNvPicPr preferRelativeResize="0"/>
            <p:nvPr/>
          </p:nvPicPr>
          <p:blipFill rotWithShape="1">
            <a:blip r:embed="rId3">
              <a:alphaModFix/>
            </a:blip>
            <a:srcRect l="37193"/>
            <a:stretch/>
          </p:blipFill>
          <p:spPr>
            <a:xfrm rot="5579992">
              <a:off x="8739980" y="-673430"/>
              <a:ext cx="1664039" cy="4266111"/>
            </a:xfrm>
            <a:prstGeom prst="rect">
              <a:avLst/>
            </a:prstGeom>
            <a:noFill/>
            <a:ln>
              <a:noFill/>
            </a:ln>
          </p:spPr>
        </p:pic>
        <p:pic>
          <p:nvPicPr>
            <p:cNvPr id="185" name="Google Shape;185;p21"/>
            <p:cNvPicPr preferRelativeResize="0"/>
            <p:nvPr/>
          </p:nvPicPr>
          <p:blipFill rotWithShape="1">
            <a:blip r:embed="rId4">
              <a:alphaModFix/>
            </a:blip>
            <a:srcRect l="37193"/>
            <a:stretch/>
          </p:blipFill>
          <p:spPr>
            <a:xfrm rot="5579992">
              <a:off x="8623230" y="-852005"/>
              <a:ext cx="1664039" cy="4266111"/>
            </a:xfrm>
            <a:prstGeom prst="rect">
              <a:avLst/>
            </a:prstGeom>
            <a:noFill/>
            <a:ln>
              <a:noFill/>
            </a:ln>
          </p:spPr>
        </p:pic>
        <p:sp>
          <p:nvSpPr>
            <p:cNvPr id="186" name="Google Shape;186;p21"/>
            <p:cNvSpPr txBox="1"/>
            <p:nvPr/>
          </p:nvSpPr>
          <p:spPr>
            <a:xfrm rot="120879">
              <a:off x="7501042" y="829946"/>
              <a:ext cx="3908416" cy="90220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366092"/>
                  </a:solidFill>
                  <a:latin typeface="Arial"/>
                  <a:ea typeface="Arial"/>
                  <a:cs typeface="Arial"/>
                  <a:sym typeface="Arial"/>
                </a:rPr>
                <a:t>“I never learn anything talking. I only learn things when I ask questions.”</a:t>
              </a:r>
              <a:r>
                <a:rPr lang="en-US" sz="2400" b="1" i="0" u="none" strike="noStrike" cap="none">
                  <a:solidFill>
                    <a:srgbClr val="76A5C3"/>
                  </a:solidFill>
                  <a:latin typeface="Arial"/>
                  <a:ea typeface="Arial"/>
                  <a:cs typeface="Arial"/>
                  <a:sym typeface="Arial"/>
                </a:rPr>
                <a:t> </a:t>
              </a:r>
              <a:r>
                <a:rPr lang="en-US" sz="2400" b="1" i="0" u="none" strike="noStrike" cap="none">
                  <a:solidFill>
                    <a:srgbClr val="EF4E3E"/>
                  </a:solidFill>
                  <a:latin typeface="Arial"/>
                  <a:ea typeface="Arial"/>
                  <a:cs typeface="Arial"/>
                  <a:sym typeface="Arial"/>
                </a:rPr>
                <a:t>— Lou Holtz</a:t>
              </a:r>
              <a:endParaRPr sz="2400" b="1" i="0" u="none" strike="noStrike" cap="none">
                <a:solidFill>
                  <a:srgbClr val="EF4E3E"/>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1751</Words>
  <Application>Microsoft Macintosh PowerPoint</Application>
  <PresentationFormat>Custom</PresentationFormat>
  <Paragraphs>189</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Bebas Neue Regular</vt:lpstr>
      <vt:lpstr>Arial</vt:lpstr>
      <vt:lpstr>Arial Narrow</vt:lpstr>
      <vt:lpstr>Calibri</vt:lpstr>
      <vt:lpstr>Avenir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Tara McCarty</cp:lastModifiedBy>
  <cp:revision>5</cp:revision>
  <dcterms:modified xsi:type="dcterms:W3CDTF">2026-08-26T16:31:52Z</dcterms:modified>
</cp:coreProperties>
</file>