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88825" cy="6858000"/>
  <p:notesSz cx="7010400" cy="9296400"/>
  <p:embeddedFontLst>
    <p:embeddedFont>
      <p:font typeface="Avenir" panose="02000503020000020003" pitchFamily="2" charset="0"/>
      <p:regular r:id="rId12"/>
      <p:italic r:id="rId13"/>
    </p:embeddedFont>
    <p:embeddedFont>
      <p:font typeface="Bebas Neue Regular" panose="020B0606020202050201" pitchFamily="34" charset="77"/>
      <p:regular r:id="rId14"/>
    </p:embeddedFont>
    <p:embeddedFont>
      <p:font typeface="Oswald Light" pitchFamily="2" charset="77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9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acc08987d_1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acc08987d_1_213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Materials needed for Lesson 2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US" sz="1200" b="1" i="1" u="none" strike="noStrike">
                <a:latin typeface="Calibri"/>
                <a:ea typeface="Calibri"/>
                <a:cs typeface="Calibri"/>
                <a:sym typeface="Calibri"/>
              </a:rPr>
              <a:t>Lesson 2 PowerPoint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US" sz="1200" b="1" i="1" u="none" strike="noStrike">
                <a:latin typeface="Calibri"/>
                <a:ea typeface="Calibri"/>
                <a:cs typeface="Calibri"/>
                <a:sym typeface="Calibri"/>
              </a:rPr>
              <a:t>Lesson 2 Teacher Notes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US" sz="1200" b="1" i="1" u="none" strike="noStrike">
                <a:latin typeface="Calibri"/>
                <a:ea typeface="Calibri"/>
                <a:cs typeface="Calibri"/>
                <a:sym typeface="Calibri"/>
              </a:rPr>
              <a:t>Internet Access to O-Net Interest Profiler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US" sz="1200" b="1" i="1" u="none" strike="noStrike">
                <a:latin typeface="Calibri"/>
                <a:ea typeface="Calibri"/>
                <a:cs typeface="Calibri"/>
                <a:sym typeface="Calibri"/>
              </a:rPr>
              <a:t>Career Interest Graphic Organizer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US" sz="1200" b="1" i="1" u="none" strike="noStrike">
                <a:latin typeface="Calibri"/>
                <a:ea typeface="Calibri"/>
                <a:cs typeface="Calibri"/>
                <a:sym typeface="Calibri"/>
              </a:rPr>
              <a:t>Internet Device for Each Student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-US" sz="1200" b="1" i="1" u="none" strike="noStrike">
                <a:latin typeface="Calibri"/>
                <a:ea typeface="Calibri"/>
                <a:cs typeface="Calibri"/>
                <a:sym typeface="Calibri"/>
              </a:rPr>
              <a:t>Piece of paper per student</a:t>
            </a:r>
            <a:endParaRPr/>
          </a:p>
          <a:p>
            <a:pPr marL="3429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endParaRPr sz="1200" b="1" i="1" u="none" strike="noStrike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Talking Points: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We will continue with lesson two, “Unlock Your Future: Explore Your Interests and Careers”.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2eacc08987d_1_213:notes"/>
          <p:cNvSpPr txBox="1">
            <a:spLocks noGrp="1"/>
          </p:cNvSpPr>
          <p:nvPr>
            <p:ph type="sldNum" idx="12"/>
          </p:nvPr>
        </p:nvSpPr>
        <p:spPr>
          <a:xfrm>
            <a:off x="3970939" y="8829967"/>
            <a:ext cx="3037800" cy="4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 i="1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Materials needed: 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Suggested Strategy:</a:t>
            </a: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 Have one student per table group read one lesson objective aloud for the group.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Talking Points: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In today’s lesson we will explore your own interests.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We will define personal interests and their relevance to future career paths.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You will then connect personal interests with available school resources; acquire essential career-related vocabulary; and investigate specific aspects of chosen career interests such as education requirements, salary ranges, and potential employers.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Let’s make the Experience relevant to YOU!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Talking Points: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We are going to do a Mix-Pair-Share activity to begin to brainstorm career interest.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Here is how this strategy will work.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Mix-Pair-Share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➔"/>
            </a:pPr>
            <a:r>
              <a:rPr lang="en-US" sz="1200" i="1" u="none" strike="noStrike">
                <a:latin typeface="Calibri"/>
                <a:ea typeface="Calibri"/>
                <a:cs typeface="Calibri"/>
                <a:sym typeface="Calibri"/>
              </a:rPr>
              <a:t>Students mix around the room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➔"/>
            </a:pPr>
            <a:r>
              <a:rPr lang="en-US" sz="1200" i="1" u="none" strike="noStrike">
                <a:latin typeface="Calibri"/>
                <a:ea typeface="Calibri"/>
                <a:cs typeface="Calibri"/>
                <a:sym typeface="Calibri"/>
              </a:rPr>
              <a:t>The teacher calls “Pair”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➔"/>
            </a:pPr>
            <a:r>
              <a:rPr lang="en-US" sz="1200" i="1" u="none" strike="noStrike">
                <a:latin typeface="Calibri"/>
                <a:ea typeface="Calibri"/>
                <a:cs typeface="Calibri"/>
                <a:sym typeface="Calibri"/>
              </a:rPr>
              <a:t>Students pair up with the person closest to them and give a high five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➔"/>
            </a:pPr>
            <a:r>
              <a:rPr lang="en-US" sz="1200" i="1" u="none" strike="noStrike">
                <a:latin typeface="Calibri"/>
                <a:ea typeface="Calibri"/>
                <a:cs typeface="Calibri"/>
                <a:sym typeface="Calibri"/>
              </a:rPr>
              <a:t>The teacher asks a question and gives think time 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➔"/>
            </a:pPr>
            <a:r>
              <a:rPr lang="en-US" sz="1200" i="1" u="none" strike="noStrike">
                <a:latin typeface="Calibri"/>
                <a:ea typeface="Calibri"/>
                <a:cs typeface="Calibri"/>
                <a:sym typeface="Calibri"/>
              </a:rPr>
              <a:t>Students share with partners 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 i="1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Talking Points: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Let’s begin by brainstorming with one another using Mix-Pair-Share activity.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Stand up, push in your chair, move any tripping hazards out of the aisles, and mix around the room until I call “Pair!”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We will mix 4 times so you can talk with different people about each question.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Questions: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Mix/Share/Pair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</a:pPr>
            <a:r>
              <a:rPr lang="en-US" sz="1200" u="none" strike="noStrike">
                <a:latin typeface="Calibri"/>
                <a:ea typeface="Calibri"/>
                <a:cs typeface="Calibri"/>
                <a:sym typeface="Calibri"/>
              </a:rPr>
              <a:t>What is a career you are interested in and would like to know more about?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Mix/Share/Pair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</a:pPr>
            <a:r>
              <a:rPr lang="en-US" sz="1200" u="none" strike="noStrike">
                <a:latin typeface="Calibri"/>
                <a:ea typeface="Calibri"/>
                <a:cs typeface="Calibri"/>
                <a:sym typeface="Calibri"/>
              </a:rPr>
              <a:t>Why are you interested in this career?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Mix/Share/Pair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</a:pPr>
            <a:r>
              <a:rPr lang="en-US" sz="1200" u="none" strike="noStrike">
                <a:latin typeface="Calibri"/>
                <a:ea typeface="Calibri"/>
                <a:cs typeface="Calibri"/>
                <a:sym typeface="Calibri"/>
              </a:rPr>
              <a:t>In what Sector do you think the career belongs?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Mix/Share/Pair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AutoNum type="arabicPeriod"/>
            </a:pPr>
            <a:r>
              <a:rPr lang="en-US" sz="1200" u="none" strike="noStrike">
                <a:latin typeface="Calibri"/>
                <a:ea typeface="Calibri"/>
                <a:cs typeface="Calibri"/>
                <a:sym typeface="Calibri"/>
              </a:rPr>
              <a:t>What do you think someone with this career does while at work?</a:t>
            </a:r>
            <a:endParaRPr sz="1200" u="none" strike="noStrik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Oswald Light"/>
                <a:ea typeface="Oswald Light"/>
                <a:cs typeface="Oswald Light"/>
                <a:sym typeface="Oswald Light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:notes"/>
          <p:cNvSpPr txBox="1">
            <a:spLocks noGrp="1"/>
          </p:cNvSpPr>
          <p:nvPr>
            <p:ph type="sldNum" idx="12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Materials needed:  </a:t>
            </a: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Students will need individual access to O-Net online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Talking Points: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There are many ways to research and learn about careers you are interested in. During the 8</a:t>
            </a:r>
            <a:r>
              <a:rPr lang="en-US" sz="1200" baseline="30000"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grade and high school, you will take assessments and career interest resources will be provided for you to learn more about careers.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This website will always be available to you – From 8</a:t>
            </a:r>
            <a:r>
              <a:rPr lang="en-US" sz="1200" baseline="30000"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grade through adulthood.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Let’s look at an example career and the information the website supplies. 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:notes"/>
          <p:cNvSpPr txBox="1">
            <a:spLocks noGrp="1"/>
          </p:cNvSpPr>
          <p:nvPr>
            <p:ph type="sldNum" idx="12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efd598e1ef_0_17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Materials needed:  </a:t>
            </a: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Students will need individual access to O-Net online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Recommended Strategy:</a:t>
            </a: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 Pull up the O-Net website and search “Environmental Compliance Inspector”. Show the students how to find the information for each topic listed on the slide.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Talking Points: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Talk through Education, Schools, Employers, Job Prospects, Locations, and Salary for Environmental Compliance Inspector.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</p:txBody>
      </p:sp>
      <p:sp>
        <p:nvSpPr>
          <p:cNvPr id="134" name="Google Shape;134;g2efd598e1e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74c985a20b_0_0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Materials needed:  </a:t>
            </a: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Career Interest Graphic Organizer &amp; internet device for each student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Talking Points: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Using your internet browser, pull up the O-NET website. Give me a “thumbs up” once you’re there.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/>
          </a:p>
        </p:txBody>
      </p:sp>
      <p:sp>
        <p:nvSpPr>
          <p:cNvPr id="145" name="Google Shape;145;g274c985a2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efd598e1e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2efd598e1ef_0_35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Materials needed:  </a:t>
            </a: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Career Interest Graphic Organizer &amp;  Piece of Paper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Complete a 1-2-3 exit slip on your piece of paper.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Answer the three questions on the screen about the career that you researched today.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What is </a:t>
            </a: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one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thing you learned? What are </a:t>
            </a: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two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questions you still have?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What are </a:t>
            </a: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three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 action steps you can take to prepare for this career?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Make sure to write your name on your paper before turning it in.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2efd598e1ef_0_35:notes"/>
          <p:cNvSpPr txBox="1">
            <a:spLocks noGrp="1"/>
          </p:cNvSpPr>
          <p:nvPr>
            <p:ph type="sldNum" idx="12"/>
          </p:nvPr>
        </p:nvSpPr>
        <p:spPr>
          <a:xfrm>
            <a:off x="3970939" y="8829967"/>
            <a:ext cx="3037800" cy="4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efd598e1e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g2efd598e1ef_0_48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Teacher Notes: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Materials needed:  </a:t>
            </a: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Career Interest Graphic Organizer &amp; internet device for each student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1">
                <a:latin typeface="Calibri"/>
                <a:ea typeface="Calibri"/>
                <a:cs typeface="Calibri"/>
                <a:sym typeface="Calibri"/>
              </a:rPr>
              <a:t>Talking Points: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i="1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You now have the opportunity to research a career that interests you on the O-NET website.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If you don’t know of a career to research, think back to completing your ILP (Individual Learning Plan).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What career did you find that you might be a good fit for? 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Find this information about your chosen career and record your information on the Career Interest Graphic Organizer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2efd598e1ef_0_48:notes"/>
          <p:cNvSpPr txBox="1">
            <a:spLocks noGrp="1"/>
          </p:cNvSpPr>
          <p:nvPr>
            <p:ph type="sldNum" idx="12"/>
          </p:nvPr>
        </p:nvSpPr>
        <p:spPr>
          <a:xfrm>
            <a:off x="3970939" y="8829967"/>
            <a:ext cx="3037800" cy="4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 amt="8000"/>
          </a:blip>
          <a:srcRect/>
          <a:stretch/>
        </p:blipFill>
        <p:spPr>
          <a:xfrm>
            <a:off x="0" y="0"/>
            <a:ext cx="12231276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0"/>
            <a:ext cx="12188826" cy="6857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15;p3"/>
          <p:cNvGrpSpPr/>
          <p:nvPr/>
        </p:nvGrpSpPr>
        <p:grpSpPr>
          <a:xfrm>
            <a:off x="10101875" y="0"/>
            <a:ext cx="2108175" cy="6639726"/>
            <a:chOff x="9410422" y="-3"/>
            <a:chExt cx="2189402" cy="6895550"/>
          </a:xfrm>
        </p:grpSpPr>
        <p:pic>
          <p:nvPicPr>
            <p:cNvPr id="16" name="Google Shape;16;p3"/>
            <p:cNvPicPr preferRelativeResize="0"/>
            <p:nvPr/>
          </p:nvPicPr>
          <p:blipFill rotWithShape="1">
            <a:blip r:embed="rId4">
              <a:alphaModFix amt="20000"/>
            </a:blip>
            <a:srcRect r="21793"/>
            <a:stretch/>
          </p:blipFill>
          <p:spPr>
            <a:xfrm>
              <a:off x="9410422" y="-3"/>
              <a:ext cx="2189402" cy="34477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3"/>
            <p:cNvPicPr preferRelativeResize="0"/>
            <p:nvPr/>
          </p:nvPicPr>
          <p:blipFill rotWithShape="1">
            <a:blip r:embed="rId4">
              <a:alphaModFix amt="20000"/>
            </a:blip>
            <a:srcRect r="21793"/>
            <a:stretch/>
          </p:blipFill>
          <p:spPr>
            <a:xfrm>
              <a:off x="9410422" y="3447759"/>
              <a:ext cx="2189402" cy="34477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" name="Google Shape;18;p3"/>
          <p:cNvPicPr preferRelativeResize="0"/>
          <p:nvPr/>
        </p:nvPicPr>
        <p:blipFill rotWithShape="1">
          <a:blip r:embed="rId5">
            <a:alphaModFix/>
          </a:blip>
          <a:srcRect l="17999"/>
          <a:stretch/>
        </p:blipFill>
        <p:spPr>
          <a:xfrm>
            <a:off x="-21225" y="648800"/>
            <a:ext cx="4068475" cy="75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/>
          <p:cNvPicPr preferRelativeResize="0"/>
          <p:nvPr/>
        </p:nvPicPr>
        <p:blipFill rotWithShape="1">
          <a:blip r:embed="rId6">
            <a:alphaModFix/>
          </a:blip>
          <a:srcRect l="15159"/>
          <a:stretch/>
        </p:blipFill>
        <p:spPr>
          <a:xfrm>
            <a:off x="-21225" y="180800"/>
            <a:ext cx="4998252" cy="121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3"/>
          <p:cNvSpPr txBox="1"/>
          <p:nvPr/>
        </p:nvSpPr>
        <p:spPr>
          <a:xfrm>
            <a:off x="292700" y="515050"/>
            <a:ext cx="4705500" cy="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000"/>
              <a:buFont typeface="Avenir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LESSON 2: Unlock Your Future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000"/>
              <a:buFont typeface="Aveni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Explore your Interests and Careers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-21237" y="6639469"/>
            <a:ext cx="12231300" cy="234900"/>
          </a:xfrm>
          <a:prstGeom prst="rect">
            <a:avLst/>
          </a:prstGeom>
          <a:solidFill>
            <a:srgbClr val="50B1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88650" y="6152409"/>
            <a:ext cx="1671524" cy="268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4000"/>
              <a:buFont typeface="Calibri"/>
              <a:buNone/>
              <a:defRPr sz="4000" b="1" i="0" u="none" strike="noStrike" cap="none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09441" y="6466799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164515" y="6466799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588416" y="336363"/>
            <a:ext cx="10969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4400"/>
              <a:buFont typeface="Calibri"/>
              <a:buNone/>
              <a:defRPr sz="1400" b="0" i="0" u="none" strike="noStrike" cap="none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12589" y="1600201"/>
            <a:ext cx="7209606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8225341" y="1600201"/>
            <a:ext cx="7209605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09441" y="6466799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4164515" y="6466799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588416" y="336363"/>
            <a:ext cx="10969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4400"/>
              <a:buFont typeface="Calibri"/>
              <a:buNone/>
              <a:defRPr sz="1400" b="0" i="0" u="none" strike="noStrike" cap="none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36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09441" y="2174875"/>
            <a:ext cx="5385514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3"/>
          </p:nvPr>
        </p:nvSpPr>
        <p:spPr>
          <a:xfrm>
            <a:off x="6191754" y="1535113"/>
            <a:ext cx="538763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66092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36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4"/>
          </p:nvPr>
        </p:nvSpPr>
        <p:spPr>
          <a:xfrm>
            <a:off x="6191754" y="2174875"/>
            <a:ext cx="538763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609441" y="6466799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164515" y="6466799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588416" y="336363"/>
            <a:ext cx="10969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4400"/>
              <a:buFont typeface="Calibri"/>
              <a:buNone/>
              <a:defRPr sz="1400" b="0" i="0" u="none" strike="noStrike" cap="none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09441" y="6466799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164515" y="6466799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4765492" y="273051"/>
            <a:ext cx="6813892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609442" y="1435101"/>
            <a:ext cx="4010039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609441" y="6466799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164515" y="6466799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>
            <a:spLocks noGrp="1"/>
          </p:cNvSpPr>
          <p:nvPr>
            <p:ph type="pic" idx="2"/>
          </p:nvPr>
        </p:nvSpPr>
        <p:spPr>
          <a:xfrm>
            <a:off x="2389095" y="612775"/>
            <a:ext cx="7313295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2389095" y="5367338"/>
            <a:ext cx="7313295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609441" y="6466799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4164515" y="6466799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588416" y="336363"/>
            <a:ext cx="10969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4400"/>
              <a:buFont typeface="Calibri"/>
              <a:buNone/>
              <a:defRPr sz="1400" b="0" i="0" u="none" strike="noStrike" cap="none">
                <a:solidFill>
                  <a:srgbClr val="37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 rot="5400000">
            <a:off x="3831431" y="-1621789"/>
            <a:ext cx="4525963" cy="10969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Arial"/>
              <a:buChar char="•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Char char="–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–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»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09441" y="6466799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164515" y="6466799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 rot="5400000">
            <a:off x="10681918" y="1373136"/>
            <a:ext cx="5851525" cy="365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269167" y="-2181938"/>
            <a:ext cx="5851525" cy="107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Arial"/>
              <a:buChar char="•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Char char="–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–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»"/>
              <a:defRPr sz="1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09441" y="6466799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164515" y="6466799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hyperlink" Target="http://www.youtube.com/watch?v=tWoo8i_VkvI" TargetMode="Externa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2"/>
          <p:cNvPicPr preferRelativeResize="0"/>
          <p:nvPr/>
        </p:nvPicPr>
        <p:blipFill rotWithShape="1">
          <a:blip r:embed="rId3">
            <a:alphaModFix/>
          </a:blip>
          <a:srcRect t="16436"/>
          <a:stretch/>
        </p:blipFill>
        <p:spPr>
          <a:xfrm>
            <a:off x="0" y="0"/>
            <a:ext cx="12188826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11745675" y="66226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grpSp>
        <p:nvGrpSpPr>
          <p:cNvPr id="85" name="Google Shape;85;p12"/>
          <p:cNvGrpSpPr/>
          <p:nvPr/>
        </p:nvGrpSpPr>
        <p:grpSpPr>
          <a:xfrm>
            <a:off x="0" y="3160200"/>
            <a:ext cx="3434400" cy="1019700"/>
            <a:chOff x="0" y="1027150"/>
            <a:chExt cx="3434400" cy="1019700"/>
          </a:xfrm>
        </p:grpSpPr>
        <p:sp>
          <p:nvSpPr>
            <p:cNvPr id="86" name="Google Shape;86;p12"/>
            <p:cNvSpPr/>
            <p:nvPr/>
          </p:nvSpPr>
          <p:spPr>
            <a:xfrm>
              <a:off x="0" y="1027150"/>
              <a:ext cx="3434400" cy="1019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7" name="Google Shape;87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93904" y="1307150"/>
              <a:ext cx="2864824" cy="459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88;p12"/>
          <p:cNvPicPr preferRelativeResize="0"/>
          <p:nvPr/>
        </p:nvPicPr>
        <p:blipFill rotWithShape="1">
          <a:blip r:embed="rId5">
            <a:alphaModFix/>
          </a:blip>
          <a:srcRect l="29527"/>
          <a:stretch/>
        </p:blipFill>
        <p:spPr>
          <a:xfrm>
            <a:off x="3" y="3847925"/>
            <a:ext cx="5911398" cy="246164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2"/>
          <p:cNvSpPr txBox="1"/>
          <p:nvPr/>
        </p:nvSpPr>
        <p:spPr>
          <a:xfrm>
            <a:off x="412051" y="4419050"/>
            <a:ext cx="3786900" cy="13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000"/>
              <a:buFont typeface="Avenir"/>
              <a:buNone/>
            </a:pPr>
            <a:r>
              <a:rPr lang="en-US" sz="4800" b="1" i="0" u="none" strike="noStrike" cap="none">
                <a:solidFill>
                  <a:srgbClr val="85D7DE"/>
                </a:solidFill>
                <a:latin typeface="Arial"/>
                <a:ea typeface="Arial"/>
                <a:cs typeface="Arial"/>
                <a:sym typeface="Arial"/>
              </a:rPr>
              <a:t>LESSON 2</a:t>
            </a:r>
            <a:endParaRPr sz="4800" b="1" i="0" u="none" strike="noStrike" cap="none">
              <a:solidFill>
                <a:srgbClr val="85D7D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000"/>
              <a:buFont typeface="Avenir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Unlock Your Future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000"/>
              <a:buFont typeface="Avenir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Explore your Interests and Careers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96" name="Google Shape;96;p13"/>
          <p:cNvPicPr preferRelativeResize="0"/>
          <p:nvPr/>
        </p:nvPicPr>
        <p:blipFill rotWithShape="1">
          <a:blip r:embed="rId3">
            <a:alphaModFix/>
          </a:blip>
          <a:srcRect b="6252"/>
          <a:stretch/>
        </p:blipFill>
        <p:spPr>
          <a:xfrm flipH="1">
            <a:off x="6505499" y="1717200"/>
            <a:ext cx="3393501" cy="514080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3"/>
          <p:cNvSpPr txBox="1"/>
          <p:nvPr/>
        </p:nvSpPr>
        <p:spPr>
          <a:xfrm>
            <a:off x="693747" y="2300753"/>
            <a:ext cx="7683000" cy="28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B68B3"/>
                </a:solidFill>
                <a:latin typeface="Arial"/>
                <a:ea typeface="Arial"/>
                <a:cs typeface="Arial"/>
                <a:sym typeface="Arial"/>
              </a:rPr>
              <a:t>In today’s lesson…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Define personal interests and their relevance to future career paths</a:t>
            </a:r>
            <a:endParaRPr/>
          </a:p>
          <a:p>
            <a:pPr marL="342900" marR="0" lvl="0" indent="-254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Connect personal interests with available school resources</a:t>
            </a:r>
            <a:endParaRPr/>
          </a:p>
          <a:p>
            <a:pPr marL="342900" marR="0" lvl="0" indent="-254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Acquire essential career-related vocabulary</a:t>
            </a:r>
            <a:endParaRPr/>
          </a:p>
          <a:p>
            <a:pPr marL="342900" marR="0" lvl="0" indent="-254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Investigate specific aspects of chosen career interests such as education requirements, salary ranges, and potential employers</a:t>
            </a:r>
            <a:endParaRPr/>
          </a:p>
          <a:p>
            <a:pPr marL="342900" marR="0" lvl="0" indent="-1397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105" name="Google Shape;105;p14"/>
          <p:cNvPicPr preferRelativeResize="0"/>
          <p:nvPr/>
        </p:nvPicPr>
        <p:blipFill rotWithShape="1">
          <a:blip r:embed="rId3">
            <a:alphaModFix amt="78000"/>
          </a:blip>
          <a:srcRect/>
          <a:stretch/>
        </p:blipFill>
        <p:spPr>
          <a:xfrm rot="7">
            <a:off x="403925" y="2375578"/>
            <a:ext cx="2261225" cy="25045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2992926" y="2434175"/>
            <a:ext cx="4908600" cy="2785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B68B3"/>
                </a:solidFill>
                <a:latin typeface="Arial"/>
                <a:ea typeface="Arial"/>
                <a:cs typeface="Arial"/>
                <a:sym typeface="Arial"/>
              </a:rPr>
              <a:t>ENGAGEMENT STRATEGY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mix around the room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calls “Pair”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pair up with the person closest to them and gives a high five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asks a question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Students will share answers with partner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2400" b="1" i="0" u="none" strike="noStrike" cap="none" dirty="0">
              <a:solidFill>
                <a:srgbClr val="0B68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4"/>
          <p:cNvPicPr preferRelativeResize="0"/>
          <p:nvPr/>
        </p:nvPicPr>
        <p:blipFill rotWithShape="1">
          <a:blip r:embed="rId4">
            <a:alphaModFix/>
          </a:blip>
          <a:srcRect b="3315"/>
          <a:stretch/>
        </p:blipFill>
        <p:spPr>
          <a:xfrm flipH="1">
            <a:off x="7142124" y="2369526"/>
            <a:ext cx="2872901" cy="448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06263" y="1356325"/>
            <a:ext cx="1165601" cy="116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 flipH="1">
            <a:off x="8963119" y="-934391"/>
            <a:ext cx="2291326" cy="416010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>
            <a:spLocks noGrp="1"/>
          </p:cNvSpPr>
          <p:nvPr>
            <p:ph type="body" idx="1"/>
          </p:nvPr>
        </p:nvSpPr>
        <p:spPr>
          <a:xfrm>
            <a:off x="5046188" y="2900450"/>
            <a:ext cx="4330200" cy="3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lang="en-US" sz="2400" b="1" i="0" u="none" strike="noStrike" cap="none">
                <a:solidFill>
                  <a:srgbClr val="0B68B3"/>
                </a:solidFill>
                <a:latin typeface="Arial"/>
                <a:ea typeface="Arial"/>
                <a:cs typeface="Arial"/>
                <a:sym typeface="Arial"/>
              </a:rPr>
              <a:t>THINK</a:t>
            </a:r>
            <a:endParaRPr sz="2400" b="0" i="0" u="none" strike="noStrike" cap="none">
              <a:solidFill>
                <a:srgbClr val="0B68B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is a career you are interested in and would like to know more about?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Why are you interested in this career?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 what Sector do you think the career belongs?  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do you think someone with this career does while at work?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5475" y="2097500"/>
            <a:ext cx="1165595" cy="116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 descr="This 30-second countdown timer is made for professional use and has some minimal sound effects in the last 5 seconds." title="30 SECOND TIMER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39926" y="481588"/>
            <a:ext cx="2361125" cy="1328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3364800"/>
            <a:ext cx="2764126" cy="3493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00" y="2583106"/>
            <a:ext cx="4160099" cy="4274893"/>
          </a:xfrm>
          <a:prstGeom prst="rect">
            <a:avLst/>
          </a:prstGeom>
          <a:noFill/>
          <a:ln>
            <a:noFill/>
          </a:ln>
          <a:effectLst>
            <a:outerShdw dist="266700" dir="19080000" algn="bl" rotWithShape="0">
              <a:srgbClr val="94BADC"/>
            </a:outerShdw>
          </a:effectLst>
        </p:spPr>
      </p:pic>
      <p:sp>
        <p:nvSpPr>
          <p:cNvPr id="122" name="Google Shape;122;p15"/>
          <p:cNvSpPr/>
          <p:nvPr/>
        </p:nvSpPr>
        <p:spPr>
          <a:xfrm>
            <a:off x="-21230" y="6639475"/>
            <a:ext cx="6726000" cy="234900"/>
          </a:xfrm>
          <a:prstGeom prst="rect">
            <a:avLst/>
          </a:prstGeom>
          <a:solidFill>
            <a:srgbClr val="50B1B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3">
            <a:alphaModFix/>
          </a:blip>
          <a:srcRect b="13313"/>
          <a:stretch/>
        </p:blipFill>
        <p:spPr>
          <a:xfrm>
            <a:off x="533975" y="1640450"/>
            <a:ext cx="8758224" cy="492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840002" flipH="1">
            <a:off x="9380220" y="535323"/>
            <a:ext cx="2161704" cy="1949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>
            <a:spLocks noGrp="1"/>
          </p:cNvSpPr>
          <p:nvPr>
            <p:ph type="body" idx="1"/>
          </p:nvPr>
        </p:nvSpPr>
        <p:spPr>
          <a:xfrm>
            <a:off x="946775" y="2780700"/>
            <a:ext cx="7238698" cy="3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118872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Education required: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75% of these occupations require a four-year bachelor’s degree, 15% requires an Associate Degree, 10% requires High School Diploma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Schools: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Western Kentucky University, Sullivan University,        UK, U of L</a:t>
            </a:r>
            <a:endParaRPr/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Potential employers: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Government, Finance &amp; Insurance, Manufacturing, Healthcare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Job prospects: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 to 8% job growth (Faster than average)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Job locations: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Anywhere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Salary range: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$43,790 to $123,710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7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693750" y="1824350"/>
            <a:ext cx="212565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800" b="0" i="0" u="none" strike="noStrike" cap="none">
                <a:solidFill>
                  <a:srgbClr val="538CD5"/>
                </a:solidFill>
                <a:latin typeface="Bebas Neue Regular"/>
                <a:ea typeface="Bebas Neue Regular"/>
                <a:cs typeface="Bebas Neue Regular"/>
                <a:sym typeface="Bebas Neue"/>
              </a:rPr>
              <a:t>CAREER</a:t>
            </a:r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body" idx="2"/>
          </p:nvPr>
        </p:nvSpPr>
        <p:spPr>
          <a:xfrm>
            <a:off x="2781300" y="2220200"/>
            <a:ext cx="4182425" cy="3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>
                <a:solidFill>
                  <a:srgbClr val="0B68B3"/>
                </a:solidFill>
                <a:latin typeface="Arial"/>
                <a:ea typeface="Arial"/>
                <a:cs typeface="Arial"/>
                <a:sym typeface="Arial"/>
              </a:rPr>
              <a:t>Environmental Compliance Inspector</a:t>
            </a:r>
            <a:endParaRPr/>
          </a:p>
        </p:txBody>
      </p:sp>
      <p:pic>
        <p:nvPicPr>
          <p:cNvPr id="141" name="Google Shape;14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185473" y="817550"/>
            <a:ext cx="2989127" cy="298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00006">
            <a:off x="8545357" y="3948093"/>
            <a:ext cx="1385947" cy="2226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49" name="Google Shape;149;p18"/>
          <p:cNvPicPr preferRelativeResize="0"/>
          <p:nvPr/>
        </p:nvPicPr>
        <p:blipFill rotWithShape="1">
          <a:blip r:embed="rId3">
            <a:alphaModFix/>
          </a:blip>
          <a:srcRect b="3679"/>
          <a:stretch/>
        </p:blipFill>
        <p:spPr>
          <a:xfrm rot="419996" flipH="1">
            <a:off x="6897120" y="76202"/>
            <a:ext cx="2866806" cy="47644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18"/>
          <p:cNvGrpSpPr/>
          <p:nvPr/>
        </p:nvGrpSpPr>
        <p:grpSpPr>
          <a:xfrm rot="-179939">
            <a:off x="2311099" y="4598136"/>
            <a:ext cx="8013432" cy="1241931"/>
            <a:chOff x="271493" y="4434962"/>
            <a:chExt cx="9421306" cy="1460125"/>
          </a:xfrm>
        </p:grpSpPr>
        <p:pic>
          <p:nvPicPr>
            <p:cNvPr id="151" name="Google Shape;151;p18"/>
            <p:cNvPicPr preferRelativeResize="0"/>
            <p:nvPr/>
          </p:nvPicPr>
          <p:blipFill rotWithShape="1">
            <a:blip r:embed="rId4">
              <a:alphaModFix/>
            </a:blip>
            <a:srcRect r="56006"/>
            <a:stretch/>
          </p:blipFill>
          <p:spPr>
            <a:xfrm rot="5400000">
              <a:off x="6607409" y="2809696"/>
              <a:ext cx="1460125" cy="47106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18"/>
            <p:cNvPicPr preferRelativeResize="0"/>
            <p:nvPr/>
          </p:nvPicPr>
          <p:blipFill rotWithShape="1">
            <a:blip r:embed="rId4">
              <a:alphaModFix/>
            </a:blip>
            <a:srcRect r="56006"/>
            <a:stretch/>
          </p:blipFill>
          <p:spPr>
            <a:xfrm rot="5400000">
              <a:off x="1896759" y="2809696"/>
              <a:ext cx="1460125" cy="47106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3" name="Google Shape;153;p18"/>
          <p:cNvSpPr/>
          <p:nvPr/>
        </p:nvSpPr>
        <p:spPr>
          <a:xfrm rot="-179892">
            <a:off x="1943262" y="4334288"/>
            <a:ext cx="8178996" cy="1379796"/>
          </a:xfrm>
          <a:prstGeom prst="rect">
            <a:avLst/>
          </a:prstGeom>
          <a:solidFill>
            <a:srgbClr val="3760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8"/>
          <p:cNvSpPr txBox="1">
            <a:spLocks noGrp="1"/>
          </p:cNvSpPr>
          <p:nvPr>
            <p:ph type="body" idx="1"/>
          </p:nvPr>
        </p:nvSpPr>
        <p:spPr>
          <a:xfrm rot="-179442">
            <a:off x="2237124" y="4565284"/>
            <a:ext cx="7728025" cy="105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https://www.onetonline.org/</a:t>
            </a:r>
            <a:endParaRPr sz="4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2214925" y="2670400"/>
            <a:ext cx="1101114" cy="158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>
            <a:spLocks noGrp="1"/>
          </p:cNvSpPr>
          <p:nvPr>
            <p:ph type="body" idx="1"/>
          </p:nvPr>
        </p:nvSpPr>
        <p:spPr>
          <a:xfrm>
            <a:off x="2421500" y="2294251"/>
            <a:ext cx="5502000" cy="3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lang="en-US" sz="2400" b="1" i="0" u="none" strike="noStrike" cap="none">
                <a:solidFill>
                  <a:srgbClr val="0B68B3"/>
                </a:solidFill>
                <a:latin typeface="Arial"/>
                <a:ea typeface="Arial"/>
                <a:cs typeface="Arial"/>
                <a:sym typeface="Arial"/>
              </a:rPr>
              <a:t>RESEARCH</a:t>
            </a:r>
            <a:endParaRPr sz="2400" b="0" i="0" u="none" strike="noStrike" cap="none">
              <a:solidFill>
                <a:srgbClr val="0B68B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career do you want to explore?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education does the career require?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is the salary range for this career?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is the predicted growth for this career and where are the jobs located?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Who would you work for? (Potential Employers)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What other information do you know about this career?</a:t>
            </a: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9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163" name="Google Shape;163;p19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pic>
        <p:nvPicPr>
          <p:cNvPr id="164" name="Google Shape;16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3300" y="1976900"/>
            <a:ext cx="1165600" cy="116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6100" y="1197046"/>
            <a:ext cx="3080651" cy="387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>
            <a:spLocks noGrp="1"/>
          </p:cNvSpPr>
          <p:nvPr>
            <p:ph type="sldNum" idx="1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72" name="Google Shape;172;p20"/>
          <p:cNvSpPr txBox="1">
            <a:spLocks noGrp="1"/>
          </p:cNvSpPr>
          <p:nvPr>
            <p:ph type="sldNum" idx="2"/>
          </p:nvPr>
        </p:nvSpPr>
        <p:spPr>
          <a:xfrm>
            <a:off x="11745675" y="6698850"/>
            <a:ext cx="366900" cy="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73" name="Google Shape;17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5025" y="3607079"/>
            <a:ext cx="1165595" cy="116559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 txBox="1">
            <a:spLocks noGrp="1"/>
          </p:cNvSpPr>
          <p:nvPr>
            <p:ph type="body" idx="1"/>
          </p:nvPr>
        </p:nvSpPr>
        <p:spPr>
          <a:xfrm>
            <a:off x="2582350" y="3780600"/>
            <a:ext cx="4867500" cy="19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22960" marR="0" lvl="0" indent="-8229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765"/>
              <a:buFont typeface="Arial"/>
              <a:buNone/>
            </a:pPr>
            <a:r>
              <a:rPr lang="en-US" sz="1800" b="1" i="0" u="none" strike="noStrike" cap="none">
                <a:solidFill>
                  <a:srgbClr val="EF4E3E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r>
              <a:rPr lang="en-US" sz="1800" b="0" i="0" u="none" strike="noStrike" cap="none">
                <a:solidFill>
                  <a:srgbClr val="EF4E3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What is one thing that you learned?</a:t>
            </a:r>
            <a:endParaRPr sz="18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22960" marR="0" lvl="0" indent="-8229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765"/>
              <a:buFont typeface="Arial"/>
              <a:buNone/>
            </a:pPr>
            <a:r>
              <a:rPr lang="en-US" sz="1800" b="1" i="0" u="none" strike="noStrike" cap="none">
                <a:solidFill>
                  <a:srgbClr val="EF4E3E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1800" b="1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What are two questions that you still have?</a:t>
            </a:r>
            <a:endParaRPr sz="18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22960" marR="0" lvl="0" indent="-8229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765"/>
              <a:buFont typeface="Arial"/>
              <a:buNone/>
            </a:pPr>
            <a:r>
              <a:rPr lang="en-US" sz="1800" b="1" i="0" u="none" strike="noStrike" cap="none">
                <a:solidFill>
                  <a:srgbClr val="EF4E3E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r>
              <a:rPr lang="en-US" sz="18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 What are three action steps you can take to prepare for this career?</a:t>
            </a:r>
            <a:endParaRPr sz="18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7197099" y="216001"/>
            <a:ext cx="3296851" cy="253317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 txBox="1"/>
          <p:nvPr/>
        </p:nvSpPr>
        <p:spPr>
          <a:xfrm>
            <a:off x="1284616" y="2806725"/>
            <a:ext cx="358050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3600" b="0" i="0" u="none" strike="noStrike" cap="none">
                <a:solidFill>
                  <a:srgbClr val="538CD5"/>
                </a:solidFill>
                <a:latin typeface="Bebas Neue Regular"/>
                <a:ea typeface="Bebas Neue Regular"/>
                <a:cs typeface="Bebas Neue Regular"/>
                <a:sym typeface="Bebas Neue"/>
              </a:rPr>
              <a:t>WRITE   REFLECTION</a:t>
            </a:r>
            <a:endParaRPr sz="3600" b="0" i="0" u="none" strike="noStrike" cap="none">
              <a:solidFill>
                <a:srgbClr val="538CD5"/>
              </a:solidFill>
              <a:latin typeface="Bebas Neue Regular"/>
              <a:ea typeface="Bebas Neue Regular"/>
              <a:cs typeface="Bebas Neue Regular"/>
              <a:sym typeface="Bebas Neue"/>
            </a:endParaRPr>
          </a:p>
        </p:txBody>
      </p:sp>
      <p:sp>
        <p:nvSpPr>
          <p:cNvPr id="177" name="Google Shape;177;p20"/>
          <p:cNvSpPr txBox="1">
            <a:spLocks noGrp="1"/>
          </p:cNvSpPr>
          <p:nvPr>
            <p:ph type="body" idx="2"/>
          </p:nvPr>
        </p:nvSpPr>
        <p:spPr>
          <a:xfrm>
            <a:off x="5043063" y="2664975"/>
            <a:ext cx="2102700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Arial"/>
              <a:buNone/>
            </a:pPr>
            <a:r>
              <a:rPr lang="en-US" sz="3700" b="1" i="0" u="none" strike="noStrike" cap="none">
                <a:solidFill>
                  <a:srgbClr val="EF4E3E"/>
                </a:solidFill>
                <a:latin typeface="Arial"/>
                <a:ea typeface="Arial"/>
                <a:cs typeface="Arial"/>
                <a:sym typeface="Arial"/>
              </a:rPr>
              <a:t>1-2-3</a:t>
            </a:r>
            <a:endParaRPr sz="3700" b="1" i="0" u="none" strike="noStrike" cap="none">
              <a:solidFill>
                <a:srgbClr val="EF4E3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200"/>
              <a:buFont typeface="Arial"/>
              <a:buNone/>
            </a:pPr>
            <a:r>
              <a:rPr lang="en-US" sz="2400" b="1" i="0" u="none" strike="noStrike" cap="none">
                <a:solidFill>
                  <a:srgbClr val="76A5C3"/>
                </a:solidFill>
                <a:latin typeface="Arial"/>
                <a:ea typeface="Arial"/>
                <a:cs typeface="Arial"/>
                <a:sym typeface="Arial"/>
              </a:rPr>
              <a:t>EXIT SLIP</a:t>
            </a:r>
            <a:endParaRPr sz="2400" b="1" i="0" u="none" strike="noStrike" cap="none">
              <a:solidFill>
                <a:srgbClr val="76A5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0"/>
          <p:cNvPicPr preferRelativeResize="0"/>
          <p:nvPr/>
        </p:nvPicPr>
        <p:blipFill rotWithShape="1">
          <a:blip r:embed="rId5">
            <a:alphaModFix/>
          </a:blip>
          <a:srcRect r="14792" b="10104"/>
          <a:stretch/>
        </p:blipFill>
        <p:spPr>
          <a:xfrm>
            <a:off x="8570675" y="2495275"/>
            <a:ext cx="3618151" cy="4362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1102</Words>
  <Application>Microsoft Macintosh PowerPoint</Application>
  <PresentationFormat>Custom</PresentationFormat>
  <Paragraphs>171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Avenir</vt:lpstr>
      <vt:lpstr>Calibri</vt:lpstr>
      <vt:lpstr>Bebas Neue Regular</vt:lpstr>
      <vt:lpstr>Arial</vt:lpstr>
      <vt:lpstr>Oswald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Tara McCarty</cp:lastModifiedBy>
  <cp:revision>1</cp:revision>
  <dcterms:modified xsi:type="dcterms:W3CDTF">2026-08-19T19:50:10Z</dcterms:modified>
</cp:coreProperties>
</file>