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88825" cy="6858000"/>
  <p:notesSz cx="7010400" cy="9296400"/>
  <p:embeddedFontLst>
    <p:embeddedFont>
      <p:font typeface="Avenir" panose="02000503020000020003" pitchFamily="2" charset="0"/>
      <p:regular r:id="rId18"/>
      <p:italic r:id="rId19"/>
    </p:embeddedFont>
    <p:embeddedFont>
      <p:font typeface="Bebas Neue Regular" panose="020B0606020202050201" pitchFamily="34" charset="77"/>
      <p:regular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38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57"/>
    <p:restoredTop sz="94726"/>
  </p:normalViewPr>
  <p:slideViewPr>
    <p:cSldViewPr snapToGrid="0">
      <p:cViewPr varScale="1">
        <p:scale>
          <a:sx n="120" d="100"/>
          <a:sy n="120" d="100"/>
        </p:scale>
        <p:origin x="880" y="184"/>
      </p:cViewPr>
      <p:guideLst>
        <p:guide orient="horz" pos="2160"/>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0"/>
            <a:ext cx="3037840" cy="464820"/>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scklaunch.com/"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bit/sckpathway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eacc08987d_1_213: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2eacc08987d_1_213: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Students, we are taking a field trip where you will have an opportunity to learn more about careers by participating in many hands-on tasks. The event we are going to is called SCK LAUNCH Experience. LAUNCH is an acronym for Learning About Unique and New Careers Here. During the event, Experience, you will have the opportunity to meet and talk with people who work in various types of careers. These individuals and businesses are local to our area.</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begin with lesson one, “Explore Your Possible Careers: Discover Local Careers &amp; Demand.”</a:t>
            </a:r>
            <a:endParaRPr sz="1200">
              <a:latin typeface="Arial"/>
              <a:ea typeface="Arial"/>
              <a:cs typeface="Arial"/>
              <a:sym typeface="Arial"/>
            </a:endParaRPr>
          </a:p>
          <a:p>
            <a:pPr marL="457200" marR="0" lvl="0" indent="-22860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p:txBody>
      </p:sp>
      <p:sp>
        <p:nvSpPr>
          <p:cNvPr id="81" name="Google Shape;81;g2eacc08987d_1_213: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Suggested Strategy: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Have one student per table group read one lesson objective aloud for the group.</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In today’s lesson we will understand the purpose and importance of the Experience. What makes this event so special?</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understand what a job and career are. Is there a difference?</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identify key sectors and local companies within those sectors.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Finally, we will cultivate an interest in various career paths, enhance vocabulary related to careers and sectors, and recognize career opportunities available locally. Let’s begin!</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a:latin typeface="Calibri"/>
                <a:ea typeface="Calibri"/>
                <a:cs typeface="Calibri"/>
                <a:sym typeface="Calibri"/>
              </a:rPr>
              <a:t>SCK LAUNCH Experience is an annual career expo that brings interaction to eighth-graders making their transition to career pathways in high school. Through hands-on exhibits from local businesses, Experience showcases possible career options for future graduates. There will be at least 50 businesses and 100 volunteers to help you have a great experience. </a:t>
            </a:r>
            <a:endParaRPr sz="1200"/>
          </a:p>
        </p:txBody>
      </p:sp>
      <p:sp>
        <p:nvSpPr>
          <p:cNvPr id="94" name="Google Shape;94;p3: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6: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6: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One piece of paper scrap and one pencil per student</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Let’s begin with a discussion. First, take 20 seconds to silently brainstorm a response to this question: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What is the difference between a career and a job?</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Next, take one minute to write your response on your paper, silently. How would you explain it to someone else?</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Now, turn to your shoulder partner and share your responses. You have 30 seconds to share. If you finish early, ask your partner for clarification on their response if needed or tell them something you agree with that they said. Be prepared to share your best ideas with the whole group.</a:t>
            </a:r>
            <a:endParaRPr/>
          </a:p>
          <a:p>
            <a:pPr marL="0" marR="0" lvl="0" indent="0" algn="l" rtl="0">
              <a:lnSpc>
                <a:spcPct val="115000"/>
              </a:lnSpc>
              <a:spcBef>
                <a:spcPts val="0"/>
              </a:spcBef>
              <a:spcAft>
                <a:spcPts val="0"/>
              </a:spcAft>
              <a:buSzPts val="1400"/>
              <a:buNone/>
            </a:pPr>
            <a:endParaRPr sz="1200">
              <a:latin typeface="Calibri"/>
              <a:ea typeface="Calibri"/>
              <a:cs typeface="Calibri"/>
              <a:sym typeface="Calibri"/>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Finally, let’s hear some of your best ideas. I need three volunteers to share what you and your shoulder partner discussed.</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From these student answers, pull out the following type of information that aligns with the definitions: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A job is short-term while a career is long-term; A job requires less specialized/hard skills than a career; a job primarily involves the exchange of work for money while a career primarily involves growth and working toward goals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endParaRPr sz="1200">
              <a:latin typeface="Arial"/>
              <a:ea typeface="Arial"/>
              <a:cs typeface="Arial"/>
              <a:sym typeface="Arial"/>
            </a:endParaRPr>
          </a:p>
        </p:txBody>
      </p:sp>
      <p:sp>
        <p:nvSpPr>
          <p:cNvPr id="103" name="Google Shape;103;p6: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i="1">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Suggested Strategy: </a:t>
            </a:r>
            <a:r>
              <a:rPr lang="en-US" sz="1200" i="1">
                <a:latin typeface="Calibri"/>
                <a:ea typeface="Calibri"/>
                <a:cs typeface="Calibri"/>
                <a:sym typeface="Calibri"/>
              </a:rPr>
              <a:t>Take three volunteers to read the definitions aloud.</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Were any of your thoughts the same as these definitions?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What stands out to you as the difference between a job and a career? </a:t>
            </a:r>
            <a:endParaRPr sz="1200">
              <a:latin typeface="Arial"/>
              <a:ea typeface="Arial"/>
              <a:cs typeface="Arial"/>
              <a:sym typeface="Arial"/>
            </a:endParaRPr>
          </a:p>
        </p:txBody>
      </p:sp>
      <p:sp>
        <p:nvSpPr>
          <p:cNvPr id="117" name="Google Shape;117;p5: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4: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Teacher Notes:</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Materials Needed: </a:t>
            </a:r>
            <a:r>
              <a:rPr lang="en-US" sz="1200" i="1" dirty="0">
                <a:latin typeface="Calibri"/>
                <a:ea typeface="Calibri"/>
                <a:cs typeface="Calibri"/>
                <a:sym typeface="Calibri"/>
              </a:rPr>
              <a:t>Career Card Set</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Suggested Strategy:</a:t>
            </a:r>
            <a:r>
              <a:rPr lang="en-US" sz="1200" i="1" dirty="0">
                <a:latin typeface="Calibri"/>
                <a:ea typeface="Calibri"/>
                <a:cs typeface="Calibri"/>
                <a:sym typeface="Calibri"/>
              </a:rPr>
              <a:t> Ask students to get into groups of three to five people. Provide each group with the Career Card Set. Utilize the card sort as a “discovery” activity prior to formally defining each sector.</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Talking Points: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Your group has a packet of pictures which you are going to match to sectors.</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There are hundreds of sectors, but for our purposes, we are focusing on the sectors for South Central Kentucky. In South Central Kentucky, the sectors are Construction, Healthcare, Hospitality, Manufacturing, Professional Services, Public Services, and TDL (Transportation, Distribution, Logistics).</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With your group, discuss and decide which pictures you think match with a sector. Some pictures have more than one answer.</a:t>
            </a:r>
            <a:endParaRPr sz="1200" dirty="0">
              <a:latin typeface="Arial"/>
              <a:ea typeface="Arial"/>
              <a:cs typeface="Arial"/>
              <a:sym typeface="Arial"/>
            </a:endParaRPr>
          </a:p>
        </p:txBody>
      </p:sp>
      <p:sp>
        <p:nvSpPr>
          <p:cNvPr id="129" name="Google Shape;129;p4: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7: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Career Card Set</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Share your matchings with at least one other group. Look for what might be different from your group’s work. Discuss with others in your group why this group might have something different.</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You have one minute – go. </a:t>
            </a:r>
            <a:r>
              <a:rPr lang="en-US" sz="1200" i="1">
                <a:latin typeface="Calibri"/>
                <a:ea typeface="Calibri"/>
                <a:cs typeface="Calibri"/>
                <a:sym typeface="Calibri"/>
              </a:rPr>
              <a:t>Pause and wait.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Please return to your group.</a:t>
            </a:r>
            <a:endParaRPr/>
          </a:p>
          <a:p>
            <a:pPr marL="0" marR="0" lvl="0" indent="0" algn="l" rtl="0">
              <a:lnSpc>
                <a:spcPct val="115000"/>
              </a:lnSpc>
              <a:spcBef>
                <a:spcPts val="0"/>
              </a:spcBef>
              <a:spcAft>
                <a:spcPts val="0"/>
              </a:spcAft>
              <a:buSzPts val="1400"/>
              <a:buNone/>
            </a:pP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Discuss the cards and why the groups choose certain sectors and why some have multiple answers. For example, IT/Technology images could fit in multiple sectors.</a:t>
            </a:r>
            <a:endParaRPr sz="1200">
              <a:latin typeface="Arial"/>
              <a:ea typeface="Arial"/>
              <a:cs typeface="Arial"/>
              <a:sym typeface="Arial"/>
            </a:endParaRPr>
          </a:p>
          <a:p>
            <a:pPr marL="0" lvl="0" indent="0" algn="l" rtl="0">
              <a:lnSpc>
                <a:spcPct val="100000"/>
              </a:lnSpc>
              <a:spcBef>
                <a:spcPts val="0"/>
              </a:spcBef>
              <a:spcAft>
                <a:spcPts val="0"/>
              </a:spcAft>
              <a:buSzPts val="1400"/>
              <a:buNone/>
            </a:pPr>
            <a:endParaRPr sz="1200" b="1"/>
          </a:p>
        </p:txBody>
      </p:sp>
      <p:sp>
        <p:nvSpPr>
          <p:cNvPr id="144" name="Google Shape;144;p7: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eacc08987d_1_166: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2eacc08987d_1_166: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Teacher Notes:</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dirty="0">
                <a:latin typeface="Calibri"/>
                <a:ea typeface="Calibri"/>
                <a:cs typeface="Calibri"/>
                <a:sym typeface="Calibri"/>
              </a:rPr>
              <a:t>Talking Points: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Here are the 7 sectors in South Central Kentucky.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 </a:t>
            </a:r>
            <a:endParaRPr sz="1200" dirty="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dirty="0">
                <a:latin typeface="Calibri"/>
                <a:ea typeface="Calibri"/>
                <a:cs typeface="Calibri"/>
                <a:sym typeface="Calibri"/>
              </a:rPr>
              <a:t>Construction, Healthcare, Hospitality, Manufacturing, Professional Services, Transportation Distribution Logistics, and Public Services</a:t>
            </a:r>
            <a:endParaRPr sz="1200" dirty="0">
              <a:latin typeface="Arial"/>
              <a:ea typeface="Arial"/>
              <a:cs typeface="Arial"/>
              <a:sym typeface="Arial"/>
            </a:endParaRPr>
          </a:p>
          <a:p>
            <a:pPr marL="0" lvl="0" indent="0" algn="l" rtl="0">
              <a:lnSpc>
                <a:spcPct val="100000"/>
              </a:lnSpc>
              <a:spcBef>
                <a:spcPts val="0"/>
              </a:spcBef>
              <a:spcAft>
                <a:spcPts val="0"/>
              </a:spcAft>
              <a:buSzPts val="1400"/>
              <a:buNone/>
            </a:pPr>
            <a:endParaRPr sz="1200" dirty="0"/>
          </a:p>
        </p:txBody>
      </p:sp>
      <p:sp>
        <p:nvSpPr>
          <p:cNvPr id="156" name="Google Shape;156;g2eacc08987d_1_166: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eacc08987d_1_95: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2eacc08987d_1_95: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Sector Definitions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What is Construction, Healthcare, and Hospitality?  Look at the definitions on the Sector Definition sheet in front of you.</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Do you know anyone that works in these sectors?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What do they do? </a:t>
            </a:r>
            <a:endParaRPr/>
          </a:p>
          <a:p>
            <a:pPr marL="0" marR="0" lvl="0" indent="0" algn="l" rtl="0">
              <a:lnSpc>
                <a:spcPct val="115000"/>
              </a:lnSpc>
              <a:spcBef>
                <a:spcPts val="0"/>
              </a:spcBef>
              <a:spcAft>
                <a:spcPts val="0"/>
              </a:spcAft>
              <a:buSzPts val="1400"/>
              <a:buNone/>
            </a:pPr>
            <a:endParaRPr sz="1200">
              <a:latin typeface="Calibri"/>
              <a:ea typeface="Calibri"/>
              <a:cs typeface="Calibri"/>
              <a:sym typeface="Calibri"/>
            </a:endParaRPr>
          </a:p>
          <a:p>
            <a:pPr marL="0" marR="0" lvl="0" indent="0" algn="l" rtl="0">
              <a:lnSpc>
                <a:spcPct val="115000"/>
              </a:lnSpc>
              <a:spcBef>
                <a:spcPts val="0"/>
              </a:spcBef>
              <a:spcAft>
                <a:spcPts val="0"/>
              </a:spcAft>
              <a:buClr>
                <a:srgbClr val="000000"/>
              </a:buClr>
              <a:buSzPts val="1400"/>
              <a:buFont typeface="Arial"/>
              <a:buNone/>
            </a:pPr>
            <a:r>
              <a:rPr lang="en-US" sz="1200">
                <a:latin typeface="Calibri"/>
                <a:ea typeface="Calibri"/>
                <a:cs typeface="Calibri"/>
                <a:sym typeface="Calibri"/>
              </a:rPr>
              <a:t>Do you know any businesses in this sector?</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endParaRPr sz="1200">
              <a:latin typeface="Arial"/>
              <a:ea typeface="Arial"/>
              <a:cs typeface="Arial"/>
              <a:sym typeface="Arial"/>
            </a:endParaRPr>
          </a:p>
        </p:txBody>
      </p:sp>
      <p:sp>
        <p:nvSpPr>
          <p:cNvPr id="186" name="Google Shape;186;g2eacc08987d_1_95: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eacc08987d_1_51: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g2eacc08987d_1_51: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Sector Definitions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What is Manufacturing, Professional Services, Transportation Distribution Logistics, and Public Service?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Look at the definitions on the Sector Definition sheet in front of you.</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Do you know anyone that works in these sectors?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What do they do?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Do you know any businesses in this sector?</a:t>
            </a:r>
            <a:endParaRPr sz="1200">
              <a:latin typeface="Arial"/>
              <a:ea typeface="Arial"/>
              <a:cs typeface="Arial"/>
              <a:sym typeface="Arial"/>
            </a:endParaRPr>
          </a:p>
        </p:txBody>
      </p:sp>
      <p:sp>
        <p:nvSpPr>
          <p:cNvPr id="202" name="Google Shape;202;g2eacc08987d_1_51: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3: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The next task that you will do in groups will give you an opportunity to learn more about careers that will be in high demand over the next 5 to 10 years.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To understand, you need to know what each of the following are.</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Talk with the students about the definitions on the slide and let students ask clarifying questions.</a:t>
            </a:r>
            <a:endParaRPr sz="1200">
              <a:latin typeface="Arial"/>
              <a:ea typeface="Arial"/>
              <a:cs typeface="Arial"/>
              <a:sym typeface="Arial"/>
            </a:endParaRPr>
          </a:p>
        </p:txBody>
      </p:sp>
      <p:sp>
        <p:nvSpPr>
          <p:cNvPr id="221" name="Google Shape;221;p13: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Access for each group to the website, paper and markers for gallery walk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Suggested Strategy:</a:t>
            </a:r>
            <a:r>
              <a:rPr lang="en-US" sz="1200" i="1">
                <a:latin typeface="Calibri"/>
                <a:ea typeface="Calibri"/>
                <a:cs typeface="Calibri"/>
                <a:sym typeface="Calibri"/>
              </a:rPr>
              <a:t> Break students into 7 groups. Students may select a sector that they are interested in and/or one they would like to learn more about. Each group will complete a poster for a gallery walk. Students will put the answers to each question by assigned sector on poster.</a:t>
            </a: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Now, you will work together with your group to investigate one of the 7 sectors. To do so, you will use the SCK LAUNCH website.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First, your group will watch a video about your assigned sector and you will answer a set of questions.</a:t>
            </a:r>
            <a:endParaRPr sz="1200">
              <a:latin typeface="Arial"/>
              <a:ea typeface="Arial"/>
              <a:cs typeface="Arial"/>
              <a:sym typeface="Arial"/>
            </a:endParaRPr>
          </a:p>
        </p:txBody>
      </p:sp>
      <p:sp>
        <p:nvSpPr>
          <p:cNvPr id="231" name="Google Shape;231;p14: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5: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This is a screenshot of the SCK LAUNCH website. You will find the answer to the questions on this website.</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www.scklaunch.com</a:t>
            </a:r>
            <a:r>
              <a:rPr lang="en-US" sz="1200">
                <a:latin typeface="Calibri"/>
                <a:ea typeface="Calibri"/>
                <a:cs typeface="Calibri"/>
                <a:sym typeface="Calibri"/>
              </a:rPr>
              <a:t> then pathways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Or</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u="sng">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https://bit/sckpathways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Using your internet browser, pull up the SCK LAUNCH website. Give me a “thumbs up” once your group is there.</a:t>
            </a:r>
            <a:endParaRPr sz="1200">
              <a:latin typeface="Arial"/>
              <a:ea typeface="Arial"/>
              <a:cs typeface="Arial"/>
              <a:sym typeface="Arial"/>
            </a:endParaRPr>
          </a:p>
        </p:txBody>
      </p:sp>
      <p:sp>
        <p:nvSpPr>
          <p:cNvPr id="241" name="Google Shape;241;p15: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ecf32c5cf8_0_155: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g2ecf32c5cf8_0_155: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Suggested Strategy:</a:t>
            </a:r>
            <a:r>
              <a:rPr lang="en-US" sz="1200" i="1">
                <a:latin typeface="Calibri"/>
                <a:ea typeface="Calibri"/>
                <a:cs typeface="Calibri"/>
                <a:sym typeface="Calibri"/>
              </a:rPr>
              <a:t> Break students into 7 groups. Students may select a sector that they are interested in and/or one they would like to learn more about. Each group will complete a poster for a gallery walk. Students will put the answers to each question by assigned sector on poster.</a:t>
            </a: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In your groups, you will:</a:t>
            </a:r>
            <a:endParaRPr sz="1200">
              <a:latin typeface="Arial"/>
              <a:ea typeface="Arial"/>
              <a:cs typeface="Arial"/>
              <a:sym typeface="Arial"/>
            </a:endParaRPr>
          </a:p>
          <a:p>
            <a:pPr marL="342900" marR="0" lvl="0" indent="-342900" algn="l" rtl="0">
              <a:lnSpc>
                <a:spcPct val="115000"/>
              </a:lnSpc>
              <a:spcBef>
                <a:spcPts val="0"/>
              </a:spcBef>
              <a:spcAft>
                <a:spcPts val="0"/>
              </a:spcAft>
              <a:buSzPts val="1400"/>
              <a:buFont typeface="Arial"/>
              <a:buAutoNum type="arabicPeriod"/>
            </a:pPr>
            <a:r>
              <a:rPr lang="en-US" sz="1200" u="none" strike="noStrike">
                <a:latin typeface="Calibri"/>
                <a:ea typeface="Calibri"/>
                <a:cs typeface="Calibri"/>
                <a:sym typeface="Calibri"/>
              </a:rPr>
              <a:t>Watch the sector video and answer - What is your main takeaway?</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AutoNum type="arabicPeriod"/>
            </a:pPr>
            <a:r>
              <a:rPr lang="en-US" sz="1200" u="none" strike="noStrike">
                <a:latin typeface="Calibri"/>
                <a:ea typeface="Calibri"/>
                <a:cs typeface="Calibri"/>
                <a:sym typeface="Calibri"/>
              </a:rPr>
              <a:t>Find a career within each level, then compare the salary and education requirements.</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AutoNum type="arabicPeriod"/>
            </a:pPr>
            <a:r>
              <a:rPr lang="en-US" sz="1200" u="none" strike="noStrike">
                <a:latin typeface="Calibri"/>
                <a:ea typeface="Calibri"/>
                <a:cs typeface="Calibri"/>
                <a:sym typeface="Calibri"/>
              </a:rPr>
              <a:t>What surprises you about the high-demand and/or hard to find careers?</a:t>
            </a:r>
            <a:endParaRPr sz="1200" u="none" strike="noStrike">
              <a:latin typeface="Arial"/>
              <a:ea typeface="Arial"/>
              <a:cs typeface="Arial"/>
              <a:sym typeface="Arial"/>
            </a:endParaRPr>
          </a:p>
          <a:p>
            <a:pPr marL="457200" marR="0" lvl="0" indent="-22860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After your group locates this information, your answers should be recorded on your poster for a gallery walk. Write legibly and largely so that other students can easily read your group’s work. You have 10 minutes to complete the poster.</a:t>
            </a:r>
            <a:endParaRPr sz="1200">
              <a:latin typeface="Arial"/>
              <a:ea typeface="Arial"/>
              <a:cs typeface="Arial"/>
              <a:sym typeface="Arial"/>
            </a:endParaRPr>
          </a:p>
        </p:txBody>
      </p:sp>
      <p:sp>
        <p:nvSpPr>
          <p:cNvPr id="263" name="Google Shape;263;g2ecf32c5cf8_0_155: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6: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16: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i="1">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One sticky note pad per group</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You will complete a gallery walk to see the answers for each sector. Follow the steps below:</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Start at one Sector.</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Review the answers listed.</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Add at least two questions you have for the Sector team. Write your questions on the sticky notes and put them around the poster.</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400"/>
              <a:buFont typeface="Arial"/>
              <a:buChar char="➔"/>
            </a:pPr>
            <a:r>
              <a:rPr lang="en-US" sz="1200" u="none" strike="noStrike">
                <a:latin typeface="Calibri"/>
                <a:ea typeface="Calibri"/>
                <a:cs typeface="Calibri"/>
                <a:sym typeface="Calibri"/>
              </a:rPr>
              <a:t>Rotate when directed.</a:t>
            </a:r>
            <a:endParaRPr sz="1200" u="none" strike="noStrike">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The goal is to learn about all 7 sectors. </a:t>
            </a:r>
            <a:endParaRPr sz="1200">
              <a:latin typeface="Arial"/>
              <a:ea typeface="Arial"/>
              <a:cs typeface="Arial"/>
              <a:sym typeface="Arial"/>
            </a:endParaRPr>
          </a:p>
        </p:txBody>
      </p:sp>
      <p:sp>
        <p:nvSpPr>
          <p:cNvPr id="275" name="Google Shape;275;p16: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7: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17: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r>
              <a:rPr lang="en-US" b="1" i="1"/>
              <a:t>Teacher Notes:</a:t>
            </a:r>
            <a:endParaRPr b="1" i="1"/>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You may be thinking, “Why do I have to learn about this in middle school?” We talk about this now so you can begin to think about courses to take in high school.  This is the beginning of a journey. The courses that you take in high school can prepare you for your future career.</a:t>
            </a:r>
            <a:endParaRPr/>
          </a:p>
        </p:txBody>
      </p:sp>
      <p:sp>
        <p:nvSpPr>
          <p:cNvPr id="286" name="Google Shape;286;p17: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
        <p:cNvGrpSpPr/>
        <p:nvPr/>
      </p:nvGrpSpPr>
      <p:grpSpPr>
        <a:xfrm>
          <a:off x="0" y="0"/>
          <a:ext cx="0" cy="0"/>
          <a:chOff x="0" y="0"/>
          <a:chExt cx="0" cy="0"/>
        </a:xfrm>
      </p:grpSpPr>
      <p:sp>
        <p:nvSpPr>
          <p:cNvPr id="11" name="Google Shape;11;p2"/>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
        <p:cNvGrpSpPr/>
        <p:nvPr/>
      </p:nvGrpSpPr>
      <p:grpSpPr>
        <a:xfrm>
          <a:off x="0" y="0"/>
          <a:ext cx="0" cy="0"/>
          <a:chOff x="0" y="0"/>
          <a:chExt cx="0" cy="0"/>
        </a:xfrm>
      </p:grpSpPr>
      <p:pic>
        <p:nvPicPr>
          <p:cNvPr id="13" name="Google Shape;13;p3"/>
          <p:cNvPicPr preferRelativeResize="0"/>
          <p:nvPr/>
        </p:nvPicPr>
        <p:blipFill rotWithShape="1">
          <a:blip r:embed="rId2">
            <a:alphaModFix amt="8000"/>
          </a:blip>
          <a:srcRect/>
          <a:stretch/>
        </p:blipFill>
        <p:spPr>
          <a:xfrm>
            <a:off x="0" y="0"/>
            <a:ext cx="12231276" cy="6857999"/>
          </a:xfrm>
          <a:prstGeom prst="rect">
            <a:avLst/>
          </a:prstGeom>
          <a:noFill/>
          <a:ln>
            <a:noFill/>
          </a:ln>
        </p:spPr>
      </p:pic>
      <p:pic>
        <p:nvPicPr>
          <p:cNvPr id="14" name="Google Shape;14;p3"/>
          <p:cNvPicPr preferRelativeResize="0"/>
          <p:nvPr/>
        </p:nvPicPr>
        <p:blipFill rotWithShape="1">
          <a:blip r:embed="rId3">
            <a:alphaModFix amt="8000"/>
          </a:blip>
          <a:srcRect/>
          <a:stretch/>
        </p:blipFill>
        <p:spPr>
          <a:xfrm>
            <a:off x="0" y="0"/>
            <a:ext cx="12188826" cy="6857999"/>
          </a:xfrm>
          <a:prstGeom prst="rect">
            <a:avLst/>
          </a:prstGeom>
          <a:noFill/>
          <a:ln>
            <a:noFill/>
          </a:ln>
        </p:spPr>
      </p:pic>
      <p:grpSp>
        <p:nvGrpSpPr>
          <p:cNvPr id="15" name="Google Shape;15;p3"/>
          <p:cNvGrpSpPr/>
          <p:nvPr/>
        </p:nvGrpSpPr>
        <p:grpSpPr>
          <a:xfrm>
            <a:off x="10101875" y="0"/>
            <a:ext cx="2108175" cy="6639726"/>
            <a:chOff x="9410422" y="-3"/>
            <a:chExt cx="2189402" cy="6895550"/>
          </a:xfrm>
        </p:grpSpPr>
        <p:pic>
          <p:nvPicPr>
            <p:cNvPr id="16" name="Google Shape;16;p3"/>
            <p:cNvPicPr preferRelativeResize="0"/>
            <p:nvPr/>
          </p:nvPicPr>
          <p:blipFill rotWithShape="1">
            <a:blip r:embed="rId4">
              <a:alphaModFix amt="20000"/>
            </a:blip>
            <a:srcRect r="21795"/>
            <a:stretch/>
          </p:blipFill>
          <p:spPr>
            <a:xfrm>
              <a:off x="9410422" y="-3"/>
              <a:ext cx="2189402" cy="3447788"/>
            </a:xfrm>
            <a:prstGeom prst="rect">
              <a:avLst/>
            </a:prstGeom>
            <a:noFill/>
            <a:ln>
              <a:noFill/>
            </a:ln>
          </p:spPr>
        </p:pic>
        <p:pic>
          <p:nvPicPr>
            <p:cNvPr id="17" name="Google Shape;17;p3"/>
            <p:cNvPicPr preferRelativeResize="0"/>
            <p:nvPr/>
          </p:nvPicPr>
          <p:blipFill rotWithShape="1">
            <a:blip r:embed="rId4">
              <a:alphaModFix amt="20000"/>
            </a:blip>
            <a:srcRect r="21795"/>
            <a:stretch/>
          </p:blipFill>
          <p:spPr>
            <a:xfrm>
              <a:off x="9410422" y="3447759"/>
              <a:ext cx="2189402" cy="3447788"/>
            </a:xfrm>
            <a:prstGeom prst="rect">
              <a:avLst/>
            </a:prstGeom>
            <a:noFill/>
            <a:ln>
              <a:noFill/>
            </a:ln>
          </p:spPr>
        </p:pic>
      </p:grpSp>
      <p:pic>
        <p:nvPicPr>
          <p:cNvPr id="18" name="Google Shape;18;p3"/>
          <p:cNvPicPr preferRelativeResize="0"/>
          <p:nvPr/>
        </p:nvPicPr>
        <p:blipFill rotWithShape="1">
          <a:blip r:embed="rId5">
            <a:alphaModFix/>
          </a:blip>
          <a:srcRect/>
          <a:stretch/>
        </p:blipFill>
        <p:spPr>
          <a:xfrm>
            <a:off x="0" y="648803"/>
            <a:ext cx="4961649" cy="753450"/>
          </a:xfrm>
          <a:prstGeom prst="rect">
            <a:avLst/>
          </a:prstGeom>
          <a:noFill/>
          <a:ln>
            <a:noFill/>
          </a:ln>
        </p:spPr>
      </p:pic>
      <p:pic>
        <p:nvPicPr>
          <p:cNvPr id="19" name="Google Shape;19;p3"/>
          <p:cNvPicPr preferRelativeResize="0"/>
          <p:nvPr/>
        </p:nvPicPr>
        <p:blipFill rotWithShape="1">
          <a:blip r:embed="rId6">
            <a:alphaModFix/>
          </a:blip>
          <a:srcRect/>
          <a:stretch/>
        </p:blipFill>
        <p:spPr>
          <a:xfrm>
            <a:off x="0" y="180800"/>
            <a:ext cx="5891425" cy="1213925"/>
          </a:xfrm>
          <a:prstGeom prst="rect">
            <a:avLst/>
          </a:prstGeom>
          <a:noFill/>
          <a:ln>
            <a:noFill/>
          </a:ln>
        </p:spPr>
      </p:pic>
      <p:sp>
        <p:nvSpPr>
          <p:cNvPr id="20" name="Google Shape;20;p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3"/>
          <p:cNvSpPr txBox="1"/>
          <p:nvPr/>
        </p:nvSpPr>
        <p:spPr>
          <a:xfrm>
            <a:off x="292700" y="515050"/>
            <a:ext cx="4705500" cy="632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66092"/>
              </a:buClr>
              <a:buSzPts val="4000"/>
              <a:buFont typeface="Avenir"/>
              <a:buNone/>
            </a:pPr>
            <a:r>
              <a:rPr lang="en-US" sz="1800" b="1" i="0" u="none" strike="noStrike" cap="none">
                <a:solidFill>
                  <a:schemeClr val="lt1"/>
                </a:solidFill>
                <a:latin typeface="Arial"/>
                <a:ea typeface="Arial"/>
                <a:cs typeface="Arial"/>
                <a:sym typeface="Arial"/>
              </a:rPr>
              <a:t>LESSON 1: Explore Your Possible Careers</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0" i="0" u="none" strike="noStrike" cap="none">
                <a:solidFill>
                  <a:schemeClr val="lt1"/>
                </a:solidFill>
                <a:latin typeface="Arial"/>
                <a:ea typeface="Arial"/>
                <a:cs typeface="Arial"/>
                <a:sym typeface="Arial"/>
              </a:rPr>
              <a:t>Discover Local Careers &amp; Demand</a:t>
            </a:r>
            <a:endParaRPr sz="1800" b="0" i="0" u="none" strike="noStrike" cap="none">
              <a:solidFill>
                <a:schemeClr val="lt1"/>
              </a:solidFill>
              <a:latin typeface="Arial"/>
              <a:ea typeface="Arial"/>
              <a:cs typeface="Arial"/>
              <a:sym typeface="Arial"/>
            </a:endParaRPr>
          </a:p>
        </p:txBody>
      </p:sp>
      <p:sp>
        <p:nvSpPr>
          <p:cNvPr id="22" name="Google Shape;22;p3"/>
          <p:cNvSpPr/>
          <p:nvPr/>
        </p:nvSpPr>
        <p:spPr>
          <a:xfrm>
            <a:off x="-21237" y="6639469"/>
            <a:ext cx="12231300" cy="234900"/>
          </a:xfrm>
          <a:prstGeom prst="rect">
            <a:avLst/>
          </a:prstGeom>
          <a:solidFill>
            <a:srgbClr val="EF4E3E"/>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3" name="Google Shape;23;p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4" name="Google Shape;24;p3"/>
          <p:cNvPicPr preferRelativeResize="0"/>
          <p:nvPr/>
        </p:nvPicPr>
        <p:blipFill rotWithShape="1">
          <a:blip r:embed="rId7">
            <a:alphaModFix/>
          </a:blip>
          <a:srcRect/>
          <a:stretch/>
        </p:blipFill>
        <p:spPr>
          <a:xfrm>
            <a:off x="10288650" y="6152409"/>
            <a:ext cx="1671524" cy="26821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962833" y="4406901"/>
            <a:ext cx="10360501" cy="1362075"/>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376092"/>
              </a:buClr>
              <a:buSzPts val="4000"/>
              <a:buFont typeface="Calibri"/>
              <a:buNone/>
              <a:defRPr sz="4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Google Shape;27;p4"/>
          <p:cNvSpPr txBox="1">
            <a:spLocks noGrp="1"/>
          </p:cNvSpPr>
          <p:nvPr>
            <p:ph type="body" idx="1"/>
          </p:nvPr>
        </p:nvSpPr>
        <p:spPr>
          <a:xfrm>
            <a:off x="962833" y="2906713"/>
            <a:ext cx="10360501" cy="1500187"/>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28" name="Google Shape;28;p4"/>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 name="Google Shape;29;p4"/>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 name="Google Shape;30;p4"/>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5"/>
          <p:cNvSpPr txBox="1">
            <a:spLocks noGrp="1"/>
          </p:cNvSpPr>
          <p:nvPr>
            <p:ph type="body" idx="1"/>
          </p:nvPr>
        </p:nvSpPr>
        <p:spPr>
          <a:xfrm>
            <a:off x="812589" y="1600201"/>
            <a:ext cx="7209606" cy="45259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1pPr>
            <a:lvl2pPr marL="914400" marR="0" lvl="1"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2pPr>
            <a:lvl3pPr marL="1371600" marR="0" lvl="2"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3pPr>
            <a:lvl4pPr marL="1828800" marR="0" lvl="3"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4pPr>
            <a:lvl5pPr marL="2286000" marR="0" lvl="4"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9pPr>
          </a:lstStyle>
          <a:p>
            <a:endParaRPr/>
          </a:p>
        </p:txBody>
      </p:sp>
      <p:sp>
        <p:nvSpPr>
          <p:cNvPr id="34" name="Google Shape;34;p5"/>
          <p:cNvSpPr txBox="1">
            <a:spLocks noGrp="1"/>
          </p:cNvSpPr>
          <p:nvPr>
            <p:ph type="body" idx="2"/>
          </p:nvPr>
        </p:nvSpPr>
        <p:spPr>
          <a:xfrm>
            <a:off x="8225341" y="1600201"/>
            <a:ext cx="7209605" cy="45259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1pPr>
            <a:lvl2pPr marL="914400" marR="0" lvl="1"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2pPr>
            <a:lvl3pPr marL="1371600" marR="0" lvl="2"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3pPr>
            <a:lvl4pPr marL="1828800" marR="0" lvl="3"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4pPr>
            <a:lvl5pPr marL="2286000" marR="0" lvl="4"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5"/>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 name="Google Shape;40;p6"/>
          <p:cNvSpPr txBox="1">
            <a:spLocks noGrp="1"/>
          </p:cNvSpPr>
          <p:nvPr>
            <p:ph type="body" idx="1"/>
          </p:nvPr>
        </p:nvSpPr>
        <p:spPr>
          <a:xfrm>
            <a:off x="609441" y="1535113"/>
            <a:ext cx="5385514" cy="63976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80"/>
              </a:spcBef>
              <a:spcAft>
                <a:spcPts val="0"/>
              </a:spcAft>
              <a:buClr>
                <a:srgbClr val="366092"/>
              </a:buClr>
              <a:buSzPts val="2400"/>
              <a:buFont typeface="Arial"/>
              <a:buNone/>
              <a:defRPr sz="2400" b="1" i="0" u="none" strike="noStrike" cap="none">
                <a:solidFill>
                  <a:srgbClr val="366092"/>
                </a:solidFill>
                <a:latin typeface="Arial"/>
                <a:ea typeface="Arial"/>
                <a:cs typeface="Arial"/>
                <a:sym typeface="Arial"/>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rgbClr val="000000"/>
                </a:solidFill>
                <a:latin typeface="Arial"/>
                <a:ea typeface="Arial"/>
                <a:cs typeface="Arial"/>
                <a:sym typeface="Arial"/>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rgbClr val="000000"/>
                </a:solidFill>
                <a:latin typeface="Arial"/>
                <a:ea typeface="Arial"/>
                <a:cs typeface="Arial"/>
                <a:sym typeface="Arial"/>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9pPr>
          </a:lstStyle>
          <a:p>
            <a:endParaRPr/>
          </a:p>
        </p:txBody>
      </p:sp>
      <p:sp>
        <p:nvSpPr>
          <p:cNvPr id="41" name="Google Shape;41;p6"/>
          <p:cNvSpPr txBox="1">
            <a:spLocks noGrp="1"/>
          </p:cNvSpPr>
          <p:nvPr>
            <p:ph type="body" idx="2"/>
          </p:nvPr>
        </p:nvSpPr>
        <p:spPr>
          <a:xfrm>
            <a:off x="609441" y="2174875"/>
            <a:ext cx="5385514" cy="395128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1pPr>
            <a:lvl2pPr marL="914400" marR="0" lvl="1"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2pPr>
            <a:lvl3pPr marL="1371600" marR="0" lvl="2"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3pPr>
            <a:lvl4pPr marL="1828800" marR="0" lvl="3" indent="-330200" algn="l" rtl="0">
              <a:lnSpc>
                <a:spcPct val="100000"/>
              </a:lnSpc>
              <a:spcBef>
                <a:spcPts val="320"/>
              </a:spcBef>
              <a:spcAft>
                <a:spcPts val="0"/>
              </a:spcAft>
              <a:buClr>
                <a:srgbClr val="404040"/>
              </a:buClr>
              <a:buSzPts val="1600"/>
              <a:buFont typeface="Arial"/>
              <a:buChar char="–"/>
              <a:defRPr sz="1600" b="0" i="0" u="none" strike="noStrike" cap="none">
                <a:solidFill>
                  <a:srgbClr val="404040"/>
                </a:solidFill>
                <a:latin typeface="Arial"/>
                <a:ea typeface="Arial"/>
                <a:cs typeface="Arial"/>
                <a:sym typeface="Arial"/>
              </a:defRPr>
            </a:lvl4pPr>
            <a:lvl5pPr marL="2286000" marR="0" lvl="4" indent="-330200" algn="l" rtl="0">
              <a:lnSpc>
                <a:spcPct val="100000"/>
              </a:lnSpc>
              <a:spcBef>
                <a:spcPts val="320"/>
              </a:spcBef>
              <a:spcAft>
                <a:spcPts val="0"/>
              </a:spcAft>
              <a:buClr>
                <a:srgbClr val="404040"/>
              </a:buClr>
              <a:buSzPts val="1600"/>
              <a:buFont typeface="Arial"/>
              <a:buChar char="»"/>
              <a:defRPr sz="1600" b="0" i="0" u="none" strike="noStrike" cap="none">
                <a:solidFill>
                  <a:srgbClr val="404040"/>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42" name="Google Shape;42;p6"/>
          <p:cNvSpPr txBox="1">
            <a:spLocks noGrp="1"/>
          </p:cNvSpPr>
          <p:nvPr>
            <p:ph type="body" idx="3"/>
          </p:nvPr>
        </p:nvSpPr>
        <p:spPr>
          <a:xfrm>
            <a:off x="6191754" y="1535113"/>
            <a:ext cx="5387630" cy="63976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80"/>
              </a:spcBef>
              <a:spcAft>
                <a:spcPts val="0"/>
              </a:spcAft>
              <a:buClr>
                <a:srgbClr val="366092"/>
              </a:buClr>
              <a:buSzPts val="2400"/>
              <a:buFont typeface="Arial"/>
              <a:buNone/>
              <a:defRPr sz="2400" b="1" i="0" u="none" strike="noStrike" cap="none">
                <a:solidFill>
                  <a:srgbClr val="366092"/>
                </a:solidFill>
                <a:latin typeface="Arial"/>
                <a:ea typeface="Arial"/>
                <a:cs typeface="Arial"/>
                <a:sym typeface="Arial"/>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rgbClr val="000000"/>
                </a:solidFill>
                <a:latin typeface="Arial"/>
                <a:ea typeface="Arial"/>
                <a:cs typeface="Arial"/>
                <a:sym typeface="Arial"/>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rgbClr val="000000"/>
                </a:solidFill>
                <a:latin typeface="Arial"/>
                <a:ea typeface="Arial"/>
                <a:cs typeface="Arial"/>
                <a:sym typeface="Arial"/>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9pPr>
          </a:lstStyle>
          <a:p>
            <a:endParaRPr/>
          </a:p>
        </p:txBody>
      </p:sp>
      <p:sp>
        <p:nvSpPr>
          <p:cNvPr id="43" name="Google Shape;43;p6"/>
          <p:cNvSpPr txBox="1">
            <a:spLocks noGrp="1"/>
          </p:cNvSpPr>
          <p:nvPr>
            <p:ph type="body" idx="4"/>
          </p:nvPr>
        </p:nvSpPr>
        <p:spPr>
          <a:xfrm>
            <a:off x="6191754" y="2174875"/>
            <a:ext cx="5387630" cy="395128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1pPr>
            <a:lvl2pPr marL="914400" marR="0" lvl="1" indent="-355600" algn="l" rtl="0">
              <a:lnSpc>
                <a:spcPct val="100000"/>
              </a:lnSpc>
              <a:spcBef>
                <a:spcPts val="400"/>
              </a:spcBef>
              <a:spcAft>
                <a:spcPts val="0"/>
              </a:spcAft>
              <a:buClr>
                <a:srgbClr val="3F3F3F"/>
              </a:buClr>
              <a:buSzPts val="2000"/>
              <a:buFont typeface="Arial"/>
              <a:buChar char="–"/>
              <a:defRPr sz="2000" b="0" i="0" u="none" strike="noStrike" cap="none">
                <a:solidFill>
                  <a:srgbClr val="3F3F3F"/>
                </a:solidFill>
                <a:latin typeface="Arial"/>
                <a:ea typeface="Arial"/>
                <a:cs typeface="Arial"/>
                <a:sym typeface="Arial"/>
              </a:defRPr>
            </a:lvl2pPr>
            <a:lvl3pPr marL="1371600" marR="0" lvl="2"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Arial"/>
                <a:ea typeface="Arial"/>
                <a:cs typeface="Arial"/>
                <a:sym typeface="Arial"/>
              </a:defRPr>
            </a:lvl3pPr>
            <a:lvl4pPr marL="1828800" marR="0" lvl="3" indent="-330200" algn="l" rtl="0">
              <a:lnSpc>
                <a:spcPct val="100000"/>
              </a:lnSpc>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4pPr>
            <a:lvl5pPr marL="2286000" marR="0" lvl="4" indent="-330200" algn="l" rtl="0">
              <a:lnSpc>
                <a:spcPct val="100000"/>
              </a:lnSpc>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44" name="Google Shape;44;p6"/>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 name="Google Shape;45;p6"/>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 name="Google Shape;46;p6"/>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 name="Google Shape;49;p7"/>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 name="Google Shape;50;p7"/>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 name="Google Shape;51;p7"/>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609442" y="273050"/>
            <a:ext cx="4010039" cy="1162050"/>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376092"/>
              </a:buClr>
              <a:buSzPts val="2000"/>
              <a:buFont typeface="Calibri"/>
              <a:buNone/>
              <a:defRPr sz="2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 name="Google Shape;54;p8"/>
          <p:cNvSpPr txBox="1">
            <a:spLocks noGrp="1"/>
          </p:cNvSpPr>
          <p:nvPr>
            <p:ph type="body" idx="1"/>
          </p:nvPr>
        </p:nvSpPr>
        <p:spPr>
          <a:xfrm>
            <a:off x="4765492" y="273051"/>
            <a:ext cx="6813892" cy="585311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32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9pPr>
          </a:lstStyle>
          <a:p>
            <a:endParaRPr/>
          </a:p>
        </p:txBody>
      </p:sp>
      <p:sp>
        <p:nvSpPr>
          <p:cNvPr id="55" name="Google Shape;55;p8"/>
          <p:cNvSpPr txBox="1">
            <a:spLocks noGrp="1"/>
          </p:cNvSpPr>
          <p:nvPr>
            <p:ph type="body" idx="2"/>
          </p:nvPr>
        </p:nvSpPr>
        <p:spPr>
          <a:xfrm>
            <a:off x="609442" y="1435101"/>
            <a:ext cx="4010039" cy="469106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280"/>
              </a:spcBef>
              <a:spcAft>
                <a:spcPts val="0"/>
              </a:spcAft>
              <a:buClr>
                <a:srgbClr val="404040"/>
              </a:buClr>
              <a:buSzPts val="1400"/>
              <a:buFont typeface="Arial"/>
              <a:buNone/>
              <a:defRPr sz="1400" b="0" i="0" u="none" strike="noStrike" cap="none">
                <a:solidFill>
                  <a:srgbClr val="404040"/>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9pPr>
          </a:lstStyle>
          <a:p>
            <a:endParaRPr/>
          </a:p>
        </p:txBody>
      </p:sp>
      <p:sp>
        <p:nvSpPr>
          <p:cNvPr id="56" name="Google Shape;56;p8"/>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 name="Google Shape;57;p8"/>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8"/>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2389095" y="4800600"/>
            <a:ext cx="7313295" cy="566738"/>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376092"/>
              </a:buClr>
              <a:buSzPts val="2000"/>
              <a:buFont typeface="Calibri"/>
              <a:buNone/>
              <a:defRPr sz="2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1" name="Google Shape;61;p9"/>
          <p:cNvSpPr>
            <a:spLocks noGrp="1"/>
          </p:cNvSpPr>
          <p:nvPr>
            <p:ph type="pic" idx="2"/>
          </p:nvPr>
        </p:nvSpPr>
        <p:spPr>
          <a:xfrm>
            <a:off x="2389095" y="612775"/>
            <a:ext cx="7313295" cy="4114800"/>
          </a:xfrm>
          <a:prstGeom prst="rect">
            <a:avLst/>
          </a:prstGeom>
          <a:noFill/>
          <a:ln>
            <a:noFill/>
          </a:ln>
        </p:spPr>
      </p:sp>
      <p:sp>
        <p:nvSpPr>
          <p:cNvPr id="62" name="Google Shape;62;p9"/>
          <p:cNvSpPr txBox="1">
            <a:spLocks noGrp="1"/>
          </p:cNvSpPr>
          <p:nvPr>
            <p:ph type="body" idx="1"/>
          </p:nvPr>
        </p:nvSpPr>
        <p:spPr>
          <a:xfrm>
            <a:off x="2389095" y="5367338"/>
            <a:ext cx="7313295" cy="80486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280"/>
              </a:spcBef>
              <a:spcAft>
                <a:spcPts val="0"/>
              </a:spcAft>
              <a:buClr>
                <a:srgbClr val="404040"/>
              </a:buClr>
              <a:buSzPts val="1400"/>
              <a:buFont typeface="Arial"/>
              <a:buNone/>
              <a:defRPr sz="1400" b="0" i="0" u="none" strike="noStrike" cap="none">
                <a:solidFill>
                  <a:srgbClr val="404040"/>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9pPr>
          </a:lstStyle>
          <a:p>
            <a:endParaRPr/>
          </a:p>
        </p:txBody>
      </p:sp>
      <p:sp>
        <p:nvSpPr>
          <p:cNvPr id="63" name="Google Shape;63;p9"/>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p9"/>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 name="Google Shape;65;p9"/>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 name="Google Shape;68;p10"/>
          <p:cNvSpPr txBox="1">
            <a:spLocks noGrp="1"/>
          </p:cNvSpPr>
          <p:nvPr>
            <p:ph type="body" idx="1"/>
          </p:nvPr>
        </p:nvSpPr>
        <p:spPr>
          <a:xfrm rot="5400000">
            <a:off x="3831431" y="-1621789"/>
            <a:ext cx="4525963" cy="1096994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14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14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1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69" name="Google Shape;69;p10"/>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0" name="Google Shape;70;p10"/>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 name="Google Shape;71;p10"/>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rot="5400000">
            <a:off x="10681918" y="1373136"/>
            <a:ext cx="5851525" cy="3654531"/>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 name="Google Shape;74;p11"/>
          <p:cNvSpPr txBox="1">
            <a:spLocks noGrp="1"/>
          </p:cNvSpPr>
          <p:nvPr>
            <p:ph type="body" idx="1"/>
          </p:nvPr>
        </p:nvSpPr>
        <p:spPr>
          <a:xfrm rot="5400000">
            <a:off x="3269167" y="-2181938"/>
            <a:ext cx="5851525" cy="1076468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14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14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1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75" name="Google Shape;75;p11"/>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 name="Google Shape;76;p11"/>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 name="Google Shape;77;p11"/>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jp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5.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46.jpg"/><Relationship Id="rId4" Type="http://schemas.openxmlformats.org/officeDocument/2006/relationships/hyperlink" Target="http://www.youtube.com/watch?v=lMVv3qz-rH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2"/>
          <p:cNvPicPr preferRelativeResize="0"/>
          <p:nvPr/>
        </p:nvPicPr>
        <p:blipFill rotWithShape="1">
          <a:blip r:embed="rId3">
            <a:alphaModFix/>
          </a:blip>
          <a:srcRect l="5524" t="6783" r="8690" b="17932"/>
          <a:stretch/>
        </p:blipFill>
        <p:spPr>
          <a:xfrm>
            <a:off x="0" y="0"/>
            <a:ext cx="12188826" cy="6857999"/>
          </a:xfrm>
          <a:prstGeom prst="rect">
            <a:avLst/>
          </a:prstGeom>
          <a:noFill/>
          <a:ln>
            <a:noFill/>
          </a:ln>
        </p:spPr>
      </p:pic>
      <p:sp>
        <p:nvSpPr>
          <p:cNvPr id="84" name="Google Shape;84;p12"/>
          <p:cNvSpPr/>
          <p:nvPr/>
        </p:nvSpPr>
        <p:spPr>
          <a:xfrm>
            <a:off x="3787475" y="3964850"/>
            <a:ext cx="1014600" cy="759000"/>
          </a:xfrm>
          <a:prstGeom prst="ellipse">
            <a:avLst/>
          </a:prstGeom>
          <a:solidFill>
            <a:srgbClr val="EF4E3E"/>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F4E3E"/>
              </a:solidFill>
              <a:latin typeface="Arial"/>
              <a:ea typeface="Arial"/>
              <a:cs typeface="Arial"/>
              <a:sym typeface="Arial"/>
            </a:endParaRPr>
          </a:p>
        </p:txBody>
      </p:sp>
      <p:sp>
        <p:nvSpPr>
          <p:cNvPr id="85" name="Google Shape;85;p12"/>
          <p:cNvSpPr/>
          <p:nvPr/>
        </p:nvSpPr>
        <p:spPr>
          <a:xfrm>
            <a:off x="1126900" y="5410750"/>
            <a:ext cx="759000" cy="759000"/>
          </a:xfrm>
          <a:prstGeom prst="ellipse">
            <a:avLst/>
          </a:prstGeom>
          <a:solidFill>
            <a:srgbClr val="538CD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12"/>
          <p:cNvSpPr txBox="1">
            <a:spLocks noGrp="1"/>
          </p:cNvSpPr>
          <p:nvPr>
            <p:ph type="sldNum" idx="12"/>
          </p:nvPr>
        </p:nvSpPr>
        <p:spPr>
          <a:xfrm>
            <a:off x="11745675" y="66226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grpSp>
        <p:nvGrpSpPr>
          <p:cNvPr id="87" name="Google Shape;87;p12"/>
          <p:cNvGrpSpPr/>
          <p:nvPr/>
        </p:nvGrpSpPr>
        <p:grpSpPr>
          <a:xfrm>
            <a:off x="0" y="3160200"/>
            <a:ext cx="3434400" cy="1019700"/>
            <a:chOff x="0" y="1027150"/>
            <a:chExt cx="3434400" cy="1019700"/>
          </a:xfrm>
        </p:grpSpPr>
        <p:sp>
          <p:nvSpPr>
            <p:cNvPr id="88" name="Google Shape;88;p12"/>
            <p:cNvSpPr/>
            <p:nvPr/>
          </p:nvSpPr>
          <p:spPr>
            <a:xfrm>
              <a:off x="0" y="1027150"/>
              <a:ext cx="3434400" cy="1019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9" name="Google Shape;89;p12"/>
            <p:cNvPicPr preferRelativeResize="0"/>
            <p:nvPr/>
          </p:nvPicPr>
          <p:blipFill rotWithShape="1">
            <a:blip r:embed="rId4">
              <a:alphaModFix/>
            </a:blip>
            <a:srcRect/>
            <a:stretch/>
          </p:blipFill>
          <p:spPr>
            <a:xfrm>
              <a:off x="193904" y="1307150"/>
              <a:ext cx="2864824" cy="459700"/>
            </a:xfrm>
            <a:prstGeom prst="rect">
              <a:avLst/>
            </a:prstGeom>
            <a:noFill/>
            <a:ln>
              <a:noFill/>
            </a:ln>
          </p:spPr>
        </p:pic>
      </p:grpSp>
      <p:pic>
        <p:nvPicPr>
          <p:cNvPr id="90" name="Google Shape;90;p12"/>
          <p:cNvPicPr preferRelativeResize="0"/>
          <p:nvPr/>
        </p:nvPicPr>
        <p:blipFill rotWithShape="1">
          <a:blip r:embed="rId5">
            <a:alphaModFix/>
          </a:blip>
          <a:srcRect l="29527"/>
          <a:stretch/>
        </p:blipFill>
        <p:spPr>
          <a:xfrm>
            <a:off x="3" y="3847925"/>
            <a:ext cx="5911398" cy="2461649"/>
          </a:xfrm>
          <a:prstGeom prst="rect">
            <a:avLst/>
          </a:prstGeom>
          <a:noFill/>
          <a:ln>
            <a:noFill/>
          </a:ln>
        </p:spPr>
      </p:pic>
      <p:sp>
        <p:nvSpPr>
          <p:cNvPr id="91" name="Google Shape;91;p12"/>
          <p:cNvSpPr txBox="1"/>
          <p:nvPr/>
        </p:nvSpPr>
        <p:spPr>
          <a:xfrm>
            <a:off x="412051" y="4419050"/>
            <a:ext cx="3786900" cy="1319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66092"/>
              </a:buClr>
              <a:buSzPts val="4000"/>
              <a:buFont typeface="Avenir"/>
              <a:buNone/>
            </a:pPr>
            <a:r>
              <a:rPr lang="en-US" sz="4800" b="1" i="0" u="none" strike="noStrike" cap="none">
                <a:solidFill>
                  <a:srgbClr val="94BADC"/>
                </a:solidFill>
                <a:latin typeface="Arial"/>
                <a:ea typeface="Arial"/>
                <a:cs typeface="Arial"/>
                <a:sym typeface="Arial"/>
              </a:rPr>
              <a:t>LESSON 1</a:t>
            </a:r>
            <a:endParaRPr sz="4800" b="1" i="0" u="none" strike="noStrike" cap="none">
              <a:solidFill>
                <a:srgbClr val="94BADC"/>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1" i="0" u="none" strike="noStrike" cap="none">
                <a:solidFill>
                  <a:schemeClr val="lt1"/>
                </a:solidFill>
                <a:latin typeface="Arial"/>
                <a:ea typeface="Arial"/>
                <a:cs typeface="Arial"/>
                <a:sym typeface="Arial"/>
              </a:rPr>
              <a:t>Explore Your Possible Careers</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0" i="0" u="none" strike="noStrike" cap="none">
                <a:solidFill>
                  <a:schemeClr val="lt1"/>
                </a:solidFill>
                <a:latin typeface="Arial"/>
                <a:ea typeface="Arial"/>
                <a:cs typeface="Arial"/>
                <a:sym typeface="Arial"/>
              </a:rPr>
              <a:t>Discover Local Careers &amp; Demand</a:t>
            </a: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3"/>
          <p:cNvPicPr preferRelativeResize="0"/>
          <p:nvPr/>
        </p:nvPicPr>
        <p:blipFill rotWithShape="1">
          <a:blip r:embed="rId3">
            <a:alphaModFix/>
          </a:blip>
          <a:srcRect b="6252"/>
          <a:stretch/>
        </p:blipFill>
        <p:spPr>
          <a:xfrm flipH="1">
            <a:off x="6505499" y="1717200"/>
            <a:ext cx="3393501" cy="5140803"/>
          </a:xfrm>
          <a:prstGeom prst="rect">
            <a:avLst/>
          </a:prstGeom>
          <a:noFill/>
          <a:ln>
            <a:noFill/>
          </a:ln>
        </p:spPr>
      </p:pic>
      <p:sp>
        <p:nvSpPr>
          <p:cNvPr id="97" name="Google Shape;97;p13"/>
          <p:cNvSpPr txBox="1">
            <a:spLocks noGrp="1"/>
          </p:cNvSpPr>
          <p:nvPr>
            <p:ph type="body" idx="1"/>
          </p:nvPr>
        </p:nvSpPr>
        <p:spPr>
          <a:xfrm>
            <a:off x="693747" y="2300753"/>
            <a:ext cx="7683000" cy="28986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000000"/>
              </a:buClr>
              <a:buSzPts val="3200"/>
              <a:buFont typeface="Arial"/>
              <a:buNone/>
            </a:pPr>
            <a:r>
              <a:rPr lang="en-US" sz="2400" b="1" i="0" u="none" strike="noStrike" cap="none">
                <a:solidFill>
                  <a:srgbClr val="0B68B3"/>
                </a:solidFill>
                <a:latin typeface="Arial"/>
                <a:ea typeface="Arial"/>
                <a:cs typeface="Arial"/>
                <a:sym typeface="Arial"/>
              </a:rPr>
              <a:t>In today’s lesson…</a:t>
            </a:r>
            <a:endParaRPr sz="2400" b="1" i="0" u="none" strike="noStrike" cap="none">
              <a:solidFill>
                <a:srgbClr val="0B68B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1800" b="0" i="0" u="none" strike="noStrike" cap="none">
              <a:solidFill>
                <a:srgbClr val="000000"/>
              </a:solidFill>
              <a:latin typeface="Arial"/>
              <a:ea typeface="Arial"/>
              <a:cs typeface="Arial"/>
              <a:sym typeface="Arial"/>
            </a:endParaRPr>
          </a:p>
          <a:p>
            <a:pPr marL="342900" marR="0" lvl="0" indent="-254000" algn="l" rtl="0">
              <a:lnSpc>
                <a:spcPct val="100000"/>
              </a:lnSpc>
              <a:spcBef>
                <a:spcPts val="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Understand the purpose and importance of the upcoming event</a:t>
            </a:r>
            <a:endParaRPr sz="1800" b="0" i="0" u="none" strike="noStrike" cap="none">
              <a:solidFill>
                <a:srgbClr val="000000"/>
              </a:solidFill>
              <a:latin typeface="Arial"/>
              <a:ea typeface="Arial"/>
              <a:cs typeface="Arial"/>
              <a:sym typeface="Arial"/>
            </a:endParaRPr>
          </a:p>
          <a:p>
            <a:pPr marL="342900" marR="0" lvl="0" indent="-2540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Understand what is a job and what is a career</a:t>
            </a:r>
            <a:endParaRPr sz="1800" b="0" i="0" u="none" strike="noStrike" cap="none">
              <a:solidFill>
                <a:srgbClr val="000000"/>
              </a:solidFill>
              <a:latin typeface="Arial"/>
              <a:ea typeface="Arial"/>
              <a:cs typeface="Arial"/>
              <a:sym typeface="Arial"/>
            </a:endParaRPr>
          </a:p>
          <a:p>
            <a:pPr marL="342900" marR="0" lvl="0" indent="-2540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Identify key sectors and local companies within those sectors</a:t>
            </a:r>
            <a:endParaRPr sz="1800" b="0" i="0" u="none" strike="noStrike" cap="none">
              <a:solidFill>
                <a:srgbClr val="000000"/>
              </a:solidFill>
              <a:latin typeface="Arial"/>
              <a:ea typeface="Arial"/>
              <a:cs typeface="Arial"/>
              <a:sym typeface="Arial"/>
            </a:endParaRPr>
          </a:p>
          <a:p>
            <a:pPr marL="342900" marR="0" lvl="0" indent="-2540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Cultivate an interest in various career paths</a:t>
            </a:r>
            <a:endParaRPr sz="1800" b="0" i="0" u="none" strike="noStrike" cap="none">
              <a:solidFill>
                <a:srgbClr val="000000"/>
              </a:solidFill>
              <a:latin typeface="Arial"/>
              <a:ea typeface="Arial"/>
              <a:cs typeface="Arial"/>
              <a:sym typeface="Arial"/>
            </a:endParaRPr>
          </a:p>
          <a:p>
            <a:pPr marL="342900" marR="0" lvl="0" indent="-2540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Enhance vocabulary related to careers and sectors</a:t>
            </a:r>
            <a:endParaRPr sz="1800" b="0" i="0" u="none" strike="noStrike" cap="none">
              <a:solidFill>
                <a:srgbClr val="000000"/>
              </a:solidFill>
              <a:latin typeface="Arial"/>
              <a:ea typeface="Arial"/>
              <a:cs typeface="Arial"/>
              <a:sym typeface="Arial"/>
            </a:endParaRPr>
          </a:p>
          <a:p>
            <a:pPr marL="342900" marR="0" lvl="0" indent="-2540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Recognize career opportunities available locally</a:t>
            </a:r>
            <a:endParaRPr sz="1800" b="0" i="0" u="none" strike="noStrike" cap="none">
              <a:solidFill>
                <a:srgbClr val="000000"/>
              </a:solidFill>
              <a:latin typeface="Arial"/>
              <a:ea typeface="Arial"/>
              <a:cs typeface="Arial"/>
              <a:sym typeface="Arial"/>
            </a:endParaRPr>
          </a:p>
        </p:txBody>
      </p:sp>
      <p:sp>
        <p:nvSpPr>
          <p:cNvPr id="98" name="Google Shape;98;p1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99" name="Google Shape;99;p1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4"/>
          <p:cNvSpPr txBox="1">
            <a:spLocks noGrp="1"/>
          </p:cNvSpPr>
          <p:nvPr>
            <p:ph type="body" idx="1"/>
          </p:nvPr>
        </p:nvSpPr>
        <p:spPr>
          <a:xfrm>
            <a:off x="5978925" y="2296725"/>
            <a:ext cx="3536400" cy="37404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538CD5"/>
              </a:buClr>
              <a:buSzPts val="2775"/>
              <a:buFont typeface="Arial"/>
              <a:buNone/>
            </a:pPr>
            <a:r>
              <a:rPr lang="en-US" sz="1800" b="1" i="0" u="none" strike="noStrike" cap="none" dirty="0">
                <a:solidFill>
                  <a:srgbClr val="0B68B3"/>
                </a:solidFill>
                <a:latin typeface="Arial"/>
                <a:ea typeface="Arial"/>
                <a:cs typeface="Arial"/>
                <a:sym typeface="Arial"/>
              </a:rPr>
              <a:t>is an activity</a:t>
            </a:r>
            <a:r>
              <a:rPr lang="en-US" sz="1800" b="0" i="0" u="none" strike="noStrike" cap="none" dirty="0">
                <a:solidFill>
                  <a:srgbClr val="666666"/>
                </a:solidFill>
                <a:latin typeface="Arial"/>
                <a:ea typeface="Arial"/>
                <a:cs typeface="Arial"/>
                <a:sym typeface="Arial"/>
              </a:rPr>
              <a:t> through which an individual can earn money. It is a regular activity in exchange for payment.</a:t>
            </a:r>
            <a:endParaRPr sz="1800" b="0" i="0" u="none" strike="noStrike" cap="none" dirty="0">
              <a:solidFill>
                <a:srgbClr val="000000"/>
              </a:solidFill>
              <a:latin typeface="Arial"/>
              <a:ea typeface="Arial"/>
              <a:cs typeface="Arial"/>
              <a:sym typeface="Arial"/>
            </a:endParaRPr>
          </a:p>
          <a:p>
            <a:pPr>
              <a:lnSpc>
                <a:spcPct val="95000"/>
              </a:lnSpc>
              <a:spcBef>
                <a:spcPts val="2400"/>
              </a:spcBef>
              <a:buClr>
                <a:srgbClr val="5F497A"/>
              </a:buClr>
              <a:buSzPts val="2775"/>
            </a:pPr>
            <a:r>
              <a:rPr lang="en-US" sz="1800" b="1" dirty="0">
                <a:solidFill>
                  <a:srgbClr val="EF4E3E"/>
                </a:solidFill>
              </a:rPr>
              <a:t>is the pursuit of a lifelong ambition</a:t>
            </a:r>
            <a:r>
              <a:rPr lang="en-US" sz="1800" dirty="0">
                <a:solidFill>
                  <a:srgbClr val="666666"/>
                </a:solidFill>
              </a:rPr>
              <a:t> or the general course of progression toward lifelong goals.</a:t>
            </a:r>
          </a:p>
          <a:p>
            <a:pPr>
              <a:lnSpc>
                <a:spcPct val="95000"/>
              </a:lnSpc>
              <a:spcBef>
                <a:spcPts val="2400"/>
              </a:spcBef>
              <a:buClr>
                <a:srgbClr val="5F497A"/>
              </a:buClr>
              <a:buSzPts val="2775"/>
            </a:pPr>
            <a:r>
              <a:rPr lang="en-US" sz="1800" b="1" dirty="0">
                <a:solidFill>
                  <a:srgbClr val="739176"/>
                </a:solidFill>
              </a:rPr>
              <a:t>is an area of the economy</a:t>
            </a:r>
            <a:r>
              <a:rPr lang="en-US" sz="1800" dirty="0">
                <a:solidFill>
                  <a:srgbClr val="666666"/>
                </a:solidFill>
              </a:rPr>
              <a:t> in which businesses share the same or a related product or service. </a:t>
            </a:r>
            <a:r>
              <a:rPr lang="en-US" sz="1800" dirty="0"/>
              <a:t> </a:t>
            </a:r>
          </a:p>
          <a:p>
            <a:pPr>
              <a:lnSpc>
                <a:spcPct val="95000"/>
              </a:lnSpc>
              <a:spcBef>
                <a:spcPts val="2400"/>
              </a:spcBef>
              <a:buClr>
                <a:srgbClr val="5F497A"/>
              </a:buClr>
              <a:buSzPts val="2775"/>
            </a:pPr>
            <a:r>
              <a:rPr lang="en-US" sz="1800" dirty="0">
                <a:solidFill>
                  <a:srgbClr val="666666"/>
                </a:solidFill>
              </a:rPr>
              <a:t> </a:t>
            </a:r>
          </a:p>
          <a:p>
            <a:pPr marL="0" marR="0" lvl="0" indent="0" algn="l" rtl="0">
              <a:lnSpc>
                <a:spcPct val="95000"/>
              </a:lnSpc>
              <a:spcBef>
                <a:spcPts val="2400"/>
              </a:spcBef>
              <a:spcAft>
                <a:spcPts val="0"/>
              </a:spcAft>
              <a:buClr>
                <a:srgbClr val="5F497A"/>
              </a:buClr>
              <a:buSzPts val="2775"/>
              <a:buFont typeface="Arial"/>
              <a:buNone/>
            </a:pPr>
            <a:endParaRPr sz="1800" b="0" i="0" u="none" strike="noStrike" cap="none" dirty="0">
              <a:solidFill>
                <a:srgbClr val="000000"/>
              </a:solidFill>
              <a:latin typeface="Arial"/>
              <a:ea typeface="Arial"/>
              <a:cs typeface="Arial"/>
              <a:sym typeface="Arial"/>
            </a:endParaRPr>
          </a:p>
        </p:txBody>
      </p:sp>
      <p:sp>
        <p:nvSpPr>
          <p:cNvPr id="106" name="Google Shape;106;p14"/>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107" name="Google Shape;107;p14"/>
          <p:cNvSpPr txBox="1"/>
          <p:nvPr/>
        </p:nvSpPr>
        <p:spPr>
          <a:xfrm>
            <a:off x="4861175" y="2190300"/>
            <a:ext cx="924000" cy="7389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800" b="0" i="0" u="none" strike="noStrike" cap="none">
                <a:solidFill>
                  <a:srgbClr val="0B68B3"/>
                </a:solidFill>
                <a:latin typeface="Bebas Neue Regular"/>
                <a:ea typeface="Bebas Neue Regular"/>
                <a:cs typeface="Bebas Neue Regular"/>
                <a:sym typeface="Bebas Neue"/>
              </a:rPr>
              <a:t>JOB</a:t>
            </a:r>
            <a:endParaRPr sz="4800" b="0" i="0" u="none" strike="noStrike" cap="none">
              <a:solidFill>
                <a:srgbClr val="0B68B3"/>
              </a:solidFill>
              <a:latin typeface="Bebas Neue Regular"/>
              <a:ea typeface="Bebas Neue Regular"/>
              <a:cs typeface="Bebas Neue Regular"/>
              <a:sym typeface="Bebas Neue"/>
            </a:endParaRPr>
          </a:p>
        </p:txBody>
      </p:sp>
      <p:sp>
        <p:nvSpPr>
          <p:cNvPr id="108" name="Google Shape;108;p14"/>
          <p:cNvSpPr txBox="1"/>
          <p:nvPr/>
        </p:nvSpPr>
        <p:spPr>
          <a:xfrm>
            <a:off x="3799952" y="3561050"/>
            <a:ext cx="1985222" cy="7389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800" b="0" i="0" u="none" strike="noStrike" cap="none" dirty="0">
                <a:solidFill>
                  <a:srgbClr val="EF4E3E"/>
                </a:solidFill>
                <a:latin typeface="Bebas Neue Regular"/>
                <a:ea typeface="Bebas Neue Regular"/>
                <a:cs typeface="Bebas Neue Regular"/>
                <a:sym typeface="Bebas Neue"/>
              </a:rPr>
              <a:t>CAREER</a:t>
            </a:r>
            <a:endParaRPr sz="4800" b="0" i="0" u="none" strike="noStrike" cap="none" dirty="0">
              <a:solidFill>
                <a:srgbClr val="EF4E3E"/>
              </a:solidFill>
              <a:latin typeface="Bebas Neue Regular"/>
              <a:ea typeface="Bebas Neue Regular"/>
              <a:cs typeface="Bebas Neue Regular"/>
              <a:sym typeface="Bebas Neue"/>
            </a:endParaRPr>
          </a:p>
        </p:txBody>
      </p:sp>
      <p:sp>
        <p:nvSpPr>
          <p:cNvPr id="109" name="Google Shape;109;p14"/>
          <p:cNvSpPr txBox="1"/>
          <p:nvPr/>
        </p:nvSpPr>
        <p:spPr>
          <a:xfrm>
            <a:off x="3799952" y="4663229"/>
            <a:ext cx="1985224" cy="7389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800" b="0" i="0" u="none" strike="noStrike" cap="none" dirty="0">
                <a:solidFill>
                  <a:srgbClr val="739176"/>
                </a:solidFill>
                <a:latin typeface="Bebas Neue Regular"/>
                <a:ea typeface="Bebas Neue Regular"/>
                <a:cs typeface="Bebas Neue Regular"/>
                <a:sym typeface="Bebas Neue"/>
              </a:rPr>
              <a:t>SECTOR</a:t>
            </a:r>
            <a:endParaRPr sz="4800" b="0" i="0" u="none" strike="noStrike" cap="none" dirty="0">
              <a:solidFill>
                <a:srgbClr val="739176"/>
              </a:solidFill>
              <a:latin typeface="Bebas Neue Regular"/>
              <a:ea typeface="Bebas Neue Regular"/>
              <a:cs typeface="Bebas Neue Regular"/>
              <a:sym typeface="Bebas Neue"/>
            </a:endParaRPr>
          </a:p>
        </p:txBody>
      </p:sp>
      <p:sp>
        <p:nvSpPr>
          <p:cNvPr id="110" name="Google Shape;110;p14"/>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pic>
        <p:nvPicPr>
          <p:cNvPr id="111" name="Google Shape;111;p14"/>
          <p:cNvPicPr preferRelativeResize="0"/>
          <p:nvPr/>
        </p:nvPicPr>
        <p:blipFill rotWithShape="1">
          <a:blip r:embed="rId3">
            <a:alphaModFix/>
          </a:blip>
          <a:srcRect/>
          <a:stretch/>
        </p:blipFill>
        <p:spPr>
          <a:xfrm>
            <a:off x="1096705" y="1958650"/>
            <a:ext cx="2703247" cy="4899348"/>
          </a:xfrm>
          <a:prstGeom prst="rect">
            <a:avLst/>
          </a:prstGeom>
          <a:noFill/>
          <a:ln>
            <a:noFill/>
          </a:ln>
        </p:spPr>
      </p:pic>
      <p:pic>
        <p:nvPicPr>
          <p:cNvPr id="112" name="Google Shape;112;p14"/>
          <p:cNvPicPr preferRelativeResize="0"/>
          <p:nvPr/>
        </p:nvPicPr>
        <p:blipFill rotWithShape="1">
          <a:blip r:embed="rId4">
            <a:alphaModFix/>
          </a:blip>
          <a:srcRect/>
          <a:stretch/>
        </p:blipFill>
        <p:spPr>
          <a:xfrm>
            <a:off x="0" y="5381807"/>
            <a:ext cx="621182" cy="1469020"/>
          </a:xfrm>
          <a:prstGeom prst="rect">
            <a:avLst/>
          </a:prstGeom>
          <a:noFill/>
          <a:ln>
            <a:noFill/>
          </a:ln>
        </p:spPr>
      </p:pic>
      <p:pic>
        <p:nvPicPr>
          <p:cNvPr id="113" name="Google Shape;113;p14"/>
          <p:cNvPicPr preferRelativeResize="0"/>
          <p:nvPr/>
        </p:nvPicPr>
        <p:blipFill rotWithShape="1">
          <a:blip r:embed="rId5">
            <a:alphaModFix/>
          </a:blip>
          <a:srcRect/>
          <a:stretch/>
        </p:blipFill>
        <p:spPr>
          <a:xfrm>
            <a:off x="621187" y="3795403"/>
            <a:ext cx="475526" cy="30625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5"/>
          <p:cNvSpPr txBox="1">
            <a:spLocks noGrp="1"/>
          </p:cNvSpPr>
          <p:nvPr>
            <p:ph type="body" idx="1"/>
          </p:nvPr>
        </p:nvSpPr>
        <p:spPr>
          <a:xfrm>
            <a:off x="2421500" y="2294251"/>
            <a:ext cx="5502000" cy="3493200"/>
          </a:xfrm>
          <a:prstGeom prst="rect">
            <a:avLst/>
          </a:prstGeom>
          <a:noFill/>
          <a:ln>
            <a:noFill/>
          </a:ln>
        </p:spPr>
        <p:txBody>
          <a:bodyPr spcFirstLastPara="1" wrap="square" lIns="0" tIns="0" rIns="0" bIns="0" anchor="t" anchorCtr="0">
            <a:normAutofit lnSpcReduction="10000"/>
          </a:bodyPr>
          <a:lstStyle/>
          <a:p>
            <a:pPr marL="0" marR="0" lvl="0" indent="0" algn="l" rtl="0">
              <a:lnSpc>
                <a:spcPct val="100000"/>
              </a:lnSpc>
              <a:spcBef>
                <a:spcPts val="0"/>
              </a:spcBef>
              <a:spcAft>
                <a:spcPts val="0"/>
              </a:spcAft>
              <a:buClr>
                <a:srgbClr val="595959"/>
              </a:buClr>
              <a:buSzPts val="3000"/>
              <a:buFont typeface="Arial"/>
              <a:buNone/>
            </a:pPr>
            <a:r>
              <a:rPr lang="en-US" sz="2400" b="1" i="0" u="none" strike="noStrike" cap="none">
                <a:solidFill>
                  <a:srgbClr val="0B68B3"/>
                </a:solidFill>
                <a:latin typeface="Arial"/>
                <a:ea typeface="Arial"/>
                <a:cs typeface="Arial"/>
                <a:sym typeface="Arial"/>
              </a:rPr>
              <a:t>THINK</a:t>
            </a:r>
            <a:endParaRPr sz="2400" b="0" i="0" u="none" strike="noStrike" cap="none">
              <a:solidFill>
                <a:srgbClr val="0B68B3"/>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1800" b="0" i="0" u="none" strike="noStrike" cap="none">
                <a:solidFill>
                  <a:srgbClr val="595959"/>
                </a:solidFill>
                <a:latin typeface="Arial"/>
                <a:ea typeface="Arial"/>
                <a:cs typeface="Arial"/>
                <a:sym typeface="Arial"/>
              </a:rPr>
              <a:t>What is the difference between a career and a job?</a:t>
            </a: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404040"/>
              </a:buClr>
              <a:buSzPts val="3000"/>
              <a:buFont typeface="Arial"/>
              <a:buNone/>
            </a:pPr>
            <a:endParaRPr sz="1800" b="1"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2400" b="1" i="0" u="none" strike="noStrike" cap="none">
                <a:solidFill>
                  <a:srgbClr val="0B68B3"/>
                </a:solidFill>
                <a:latin typeface="Arial"/>
                <a:ea typeface="Arial"/>
                <a:cs typeface="Arial"/>
                <a:sym typeface="Arial"/>
              </a:rPr>
              <a:t>WRITE</a:t>
            </a:r>
            <a:endParaRPr sz="2400" b="0" i="0" u="none" strike="noStrike" cap="none">
              <a:solidFill>
                <a:srgbClr val="0B68B3"/>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1800" b="0" i="0" u="none" strike="noStrike" cap="none">
                <a:solidFill>
                  <a:srgbClr val="595959"/>
                </a:solidFill>
                <a:latin typeface="Arial"/>
                <a:ea typeface="Arial"/>
                <a:cs typeface="Arial"/>
                <a:sym typeface="Arial"/>
              </a:rPr>
              <a:t>How you would explain it to someone else.</a:t>
            </a: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404040"/>
              </a:buClr>
              <a:buSzPts val="30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2400" b="1" i="0" u="none" strike="noStrike" cap="none">
                <a:solidFill>
                  <a:srgbClr val="0B68B3"/>
                </a:solidFill>
                <a:latin typeface="Arial"/>
                <a:ea typeface="Arial"/>
                <a:cs typeface="Arial"/>
                <a:sym typeface="Arial"/>
              </a:rPr>
              <a:t>SHARE</a:t>
            </a:r>
            <a:endParaRPr sz="2400" b="0" i="0" u="none" strike="noStrike" cap="none">
              <a:solidFill>
                <a:srgbClr val="0B68B3"/>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1800" b="0" i="0" u="none" strike="noStrike" cap="none">
                <a:solidFill>
                  <a:srgbClr val="595959"/>
                </a:solidFill>
                <a:latin typeface="Arial"/>
                <a:ea typeface="Arial"/>
                <a:cs typeface="Arial"/>
                <a:sym typeface="Arial"/>
              </a:rPr>
              <a:t>Your ideas with a partner. </a:t>
            </a:r>
            <a:endParaRPr sz="1800" b="0" i="0" u="none" strike="noStrike" cap="none">
              <a:solidFill>
                <a:srgbClr val="000000"/>
              </a:solidFill>
              <a:latin typeface="Arial"/>
              <a:ea typeface="Arial"/>
              <a:cs typeface="Arial"/>
              <a:sym typeface="Arial"/>
            </a:endParaRPr>
          </a:p>
        </p:txBody>
      </p:sp>
      <p:sp>
        <p:nvSpPr>
          <p:cNvPr id="120" name="Google Shape;120;p15"/>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121" name="Google Shape;121;p15"/>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122" name="Google Shape;122;p15"/>
          <p:cNvPicPr preferRelativeResize="0"/>
          <p:nvPr/>
        </p:nvPicPr>
        <p:blipFill rotWithShape="1">
          <a:blip r:embed="rId3">
            <a:alphaModFix/>
          </a:blip>
          <a:srcRect/>
          <a:stretch/>
        </p:blipFill>
        <p:spPr>
          <a:xfrm>
            <a:off x="1033300" y="1976900"/>
            <a:ext cx="1165595" cy="1165595"/>
          </a:xfrm>
          <a:prstGeom prst="rect">
            <a:avLst/>
          </a:prstGeom>
          <a:noFill/>
          <a:ln>
            <a:noFill/>
          </a:ln>
        </p:spPr>
      </p:pic>
      <p:pic>
        <p:nvPicPr>
          <p:cNvPr id="123" name="Google Shape;123;p15"/>
          <p:cNvPicPr preferRelativeResize="0"/>
          <p:nvPr/>
        </p:nvPicPr>
        <p:blipFill rotWithShape="1">
          <a:blip r:embed="rId4">
            <a:alphaModFix/>
          </a:blip>
          <a:srcRect/>
          <a:stretch/>
        </p:blipFill>
        <p:spPr>
          <a:xfrm>
            <a:off x="1033300" y="3398679"/>
            <a:ext cx="1165595" cy="1165595"/>
          </a:xfrm>
          <a:prstGeom prst="rect">
            <a:avLst/>
          </a:prstGeom>
          <a:noFill/>
          <a:ln>
            <a:noFill/>
          </a:ln>
        </p:spPr>
      </p:pic>
      <p:pic>
        <p:nvPicPr>
          <p:cNvPr id="124" name="Google Shape;124;p15"/>
          <p:cNvPicPr preferRelativeResize="0"/>
          <p:nvPr/>
        </p:nvPicPr>
        <p:blipFill rotWithShape="1">
          <a:blip r:embed="rId5">
            <a:alphaModFix/>
          </a:blip>
          <a:srcRect/>
          <a:stretch/>
        </p:blipFill>
        <p:spPr>
          <a:xfrm>
            <a:off x="1033300" y="4681681"/>
            <a:ext cx="1165595" cy="1312895"/>
          </a:xfrm>
          <a:prstGeom prst="rect">
            <a:avLst/>
          </a:prstGeom>
          <a:noFill/>
          <a:ln>
            <a:noFill/>
          </a:ln>
        </p:spPr>
      </p:pic>
      <p:pic>
        <p:nvPicPr>
          <p:cNvPr id="125" name="Google Shape;125;p15"/>
          <p:cNvPicPr preferRelativeResize="0"/>
          <p:nvPr/>
        </p:nvPicPr>
        <p:blipFill rotWithShape="1">
          <a:blip r:embed="rId6">
            <a:alphaModFix/>
          </a:blip>
          <a:srcRect/>
          <a:stretch/>
        </p:blipFill>
        <p:spPr>
          <a:xfrm>
            <a:off x="8268875" y="1059421"/>
            <a:ext cx="3080651" cy="38782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6"/>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132" name="Google Shape;132;p16"/>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pic>
        <p:nvPicPr>
          <p:cNvPr id="133" name="Google Shape;133;p16"/>
          <p:cNvPicPr preferRelativeResize="0"/>
          <p:nvPr/>
        </p:nvPicPr>
        <p:blipFill rotWithShape="1">
          <a:blip r:embed="rId3">
            <a:alphaModFix/>
          </a:blip>
          <a:srcRect t="2688" r="27740" b="19387"/>
          <a:stretch/>
        </p:blipFill>
        <p:spPr>
          <a:xfrm>
            <a:off x="0" y="1404375"/>
            <a:ext cx="3917025" cy="2553825"/>
          </a:xfrm>
          <a:prstGeom prst="rect">
            <a:avLst/>
          </a:prstGeom>
          <a:noFill/>
          <a:ln>
            <a:noFill/>
          </a:ln>
        </p:spPr>
      </p:pic>
      <p:pic>
        <p:nvPicPr>
          <p:cNvPr id="134" name="Google Shape;134;p16"/>
          <p:cNvPicPr preferRelativeResize="0"/>
          <p:nvPr/>
        </p:nvPicPr>
        <p:blipFill rotWithShape="1">
          <a:blip r:embed="rId4">
            <a:alphaModFix/>
          </a:blip>
          <a:srcRect l="5981" t="6419" r="12305"/>
          <a:stretch/>
        </p:blipFill>
        <p:spPr>
          <a:xfrm>
            <a:off x="3910467" y="1846894"/>
            <a:ext cx="2450800" cy="1871250"/>
          </a:xfrm>
          <a:prstGeom prst="rect">
            <a:avLst/>
          </a:prstGeom>
          <a:noFill/>
          <a:ln>
            <a:noFill/>
          </a:ln>
        </p:spPr>
      </p:pic>
      <p:pic>
        <p:nvPicPr>
          <p:cNvPr id="135" name="Google Shape;135;p16"/>
          <p:cNvPicPr preferRelativeResize="0"/>
          <p:nvPr/>
        </p:nvPicPr>
        <p:blipFill rotWithShape="1">
          <a:blip r:embed="rId5">
            <a:alphaModFix/>
          </a:blip>
          <a:srcRect l="10023" t="5267"/>
          <a:stretch/>
        </p:blipFill>
        <p:spPr>
          <a:xfrm>
            <a:off x="6361267" y="599336"/>
            <a:ext cx="2884784" cy="2024741"/>
          </a:xfrm>
          <a:prstGeom prst="rect">
            <a:avLst/>
          </a:prstGeom>
          <a:noFill/>
          <a:ln>
            <a:noFill/>
          </a:ln>
        </p:spPr>
      </p:pic>
      <p:pic>
        <p:nvPicPr>
          <p:cNvPr id="136" name="Google Shape;136;p16"/>
          <p:cNvPicPr preferRelativeResize="0"/>
          <p:nvPr/>
        </p:nvPicPr>
        <p:blipFill rotWithShape="1">
          <a:blip r:embed="rId6">
            <a:alphaModFix/>
          </a:blip>
          <a:srcRect r="23406" b="10490"/>
          <a:stretch/>
        </p:blipFill>
        <p:spPr>
          <a:xfrm>
            <a:off x="4323" y="3958200"/>
            <a:ext cx="2398135" cy="1868442"/>
          </a:xfrm>
          <a:prstGeom prst="rect">
            <a:avLst/>
          </a:prstGeom>
          <a:noFill/>
          <a:ln>
            <a:noFill/>
          </a:ln>
        </p:spPr>
      </p:pic>
      <p:pic>
        <p:nvPicPr>
          <p:cNvPr id="137" name="Google Shape;137;p16"/>
          <p:cNvPicPr preferRelativeResize="0"/>
          <p:nvPr/>
        </p:nvPicPr>
        <p:blipFill rotWithShape="1">
          <a:blip r:embed="rId7">
            <a:alphaModFix/>
          </a:blip>
          <a:srcRect/>
          <a:stretch/>
        </p:blipFill>
        <p:spPr>
          <a:xfrm>
            <a:off x="2387741" y="3705972"/>
            <a:ext cx="4392384" cy="2928256"/>
          </a:xfrm>
          <a:prstGeom prst="rect">
            <a:avLst/>
          </a:prstGeom>
          <a:noFill/>
          <a:ln>
            <a:noFill/>
          </a:ln>
        </p:spPr>
      </p:pic>
      <p:pic>
        <p:nvPicPr>
          <p:cNvPr id="138" name="Google Shape;138;p16"/>
          <p:cNvPicPr preferRelativeResize="0"/>
          <p:nvPr/>
        </p:nvPicPr>
        <p:blipFill rotWithShape="1">
          <a:blip r:embed="rId8">
            <a:alphaModFix/>
          </a:blip>
          <a:srcRect l="2391"/>
          <a:stretch/>
        </p:blipFill>
        <p:spPr>
          <a:xfrm>
            <a:off x="6774634" y="2624077"/>
            <a:ext cx="2863100" cy="1955425"/>
          </a:xfrm>
          <a:prstGeom prst="rect">
            <a:avLst/>
          </a:prstGeom>
          <a:noFill/>
          <a:ln>
            <a:noFill/>
          </a:ln>
        </p:spPr>
      </p:pic>
      <p:pic>
        <p:nvPicPr>
          <p:cNvPr id="139" name="Google Shape;139;p16"/>
          <p:cNvPicPr preferRelativeResize="0"/>
          <p:nvPr/>
        </p:nvPicPr>
        <p:blipFill rotWithShape="1">
          <a:blip r:embed="rId9">
            <a:alphaModFix/>
          </a:blip>
          <a:srcRect l="19739" r="5938"/>
          <a:stretch/>
        </p:blipFill>
        <p:spPr>
          <a:xfrm>
            <a:off x="9637734" y="2383417"/>
            <a:ext cx="2342750" cy="2194125"/>
          </a:xfrm>
          <a:prstGeom prst="rect">
            <a:avLst/>
          </a:prstGeom>
          <a:noFill/>
          <a:ln>
            <a:noFill/>
          </a:ln>
        </p:spPr>
      </p:pic>
      <p:pic>
        <p:nvPicPr>
          <p:cNvPr id="140" name="Google Shape;140;p16"/>
          <p:cNvPicPr preferRelativeResize="0"/>
          <p:nvPr/>
        </p:nvPicPr>
        <p:blipFill rotWithShape="1">
          <a:blip r:embed="rId10">
            <a:alphaModFix/>
          </a:blip>
          <a:srcRect/>
          <a:stretch/>
        </p:blipFill>
        <p:spPr>
          <a:xfrm flipH="1">
            <a:off x="8874021" y="326731"/>
            <a:ext cx="2795426" cy="2147899"/>
          </a:xfrm>
          <a:prstGeom prst="rect">
            <a:avLst/>
          </a:prstGeom>
          <a:noFill/>
          <a:ln>
            <a:noFill/>
          </a:ln>
        </p:spPr>
      </p:pic>
      <p:pic>
        <p:nvPicPr>
          <p:cNvPr id="3" name="Picture 2">
            <a:extLst>
              <a:ext uri="{FF2B5EF4-FFF2-40B4-BE49-F238E27FC236}">
                <a16:creationId xmlns:a16="http://schemas.microsoft.com/office/drawing/2014/main" id="{A7D96A67-74C0-E497-B8EB-F1FB99086BAF}"/>
              </a:ext>
            </a:extLst>
          </p:cNvPr>
          <p:cNvPicPr>
            <a:picLocks noChangeAspect="1"/>
          </p:cNvPicPr>
          <p:nvPr/>
        </p:nvPicPr>
        <p:blipFill>
          <a:blip r:embed="rId11"/>
          <a:srcRect t="4895" b="4895"/>
          <a:stretch/>
        </p:blipFill>
        <p:spPr>
          <a:xfrm>
            <a:off x="6774634" y="4577542"/>
            <a:ext cx="3419842" cy="205668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7"/>
          <p:cNvSpPr txBox="1">
            <a:spLocks noGrp="1"/>
          </p:cNvSpPr>
          <p:nvPr>
            <p:ph type="body" idx="1"/>
          </p:nvPr>
        </p:nvSpPr>
        <p:spPr>
          <a:xfrm>
            <a:off x="6184300" y="2705450"/>
            <a:ext cx="3059100" cy="29886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595959"/>
              </a:buClr>
              <a:buSzPts val="3000"/>
              <a:buFont typeface="Arial"/>
              <a:buNone/>
            </a:pPr>
            <a:r>
              <a:rPr lang="en-US" sz="2400" b="1" i="0" u="none" strike="noStrike" cap="none">
                <a:solidFill>
                  <a:srgbClr val="0B68B3"/>
                </a:solidFill>
                <a:latin typeface="Arial"/>
                <a:ea typeface="Arial"/>
                <a:cs typeface="Arial"/>
                <a:sym typeface="Arial"/>
              </a:rPr>
              <a:t>MATCH</a:t>
            </a:r>
            <a:endParaRPr sz="2400" b="1" i="0" u="none" strike="noStrike" cap="none">
              <a:solidFill>
                <a:srgbClr val="0B68B3"/>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1800" b="0" i="0" u="none" strike="noStrike" cap="none">
                <a:solidFill>
                  <a:srgbClr val="595959"/>
                </a:solidFill>
                <a:latin typeface="Arial"/>
                <a:ea typeface="Arial"/>
                <a:cs typeface="Arial"/>
                <a:sym typeface="Arial"/>
              </a:rPr>
              <a:t>Each picture with a Sector.</a:t>
            </a: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404040"/>
              </a:buClr>
              <a:buSzPts val="30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2400" b="1" i="0" u="none" strike="noStrike" cap="none">
                <a:solidFill>
                  <a:srgbClr val="0B68B3"/>
                </a:solidFill>
                <a:latin typeface="Arial"/>
                <a:ea typeface="Arial"/>
                <a:cs typeface="Arial"/>
                <a:sym typeface="Arial"/>
              </a:rPr>
              <a:t>SHARE</a:t>
            </a:r>
            <a:endParaRPr sz="2400" b="1" i="0" u="none" strike="noStrike" cap="none">
              <a:solidFill>
                <a:srgbClr val="0B68B3"/>
              </a:solidFill>
              <a:latin typeface="Arial"/>
              <a:ea typeface="Arial"/>
              <a:cs typeface="Arial"/>
              <a:sym typeface="Arial"/>
            </a:endParaRPr>
          </a:p>
          <a:p>
            <a:pPr marL="0" marR="0" lvl="0" indent="0" algn="l" rtl="0">
              <a:lnSpc>
                <a:spcPct val="100000"/>
              </a:lnSpc>
              <a:spcBef>
                <a:spcPts val="600"/>
              </a:spcBef>
              <a:spcAft>
                <a:spcPts val="0"/>
              </a:spcAft>
              <a:buClr>
                <a:srgbClr val="595959"/>
              </a:buClr>
              <a:buSzPts val="3000"/>
              <a:buFont typeface="Arial"/>
              <a:buNone/>
            </a:pPr>
            <a:r>
              <a:rPr lang="en-US" sz="1800" b="0" i="0" u="none" strike="noStrike" cap="none">
                <a:solidFill>
                  <a:srgbClr val="595959"/>
                </a:solidFill>
                <a:latin typeface="Arial"/>
                <a:ea typeface="Arial"/>
                <a:cs typeface="Arial"/>
                <a:sym typeface="Arial"/>
              </a:rPr>
              <a:t>Your matchings with another group. Discuss any differences with your group.</a:t>
            </a:r>
            <a:endParaRPr sz="1800" b="0" i="0" u="none" strike="noStrike" cap="none">
              <a:solidFill>
                <a:srgbClr val="000000"/>
              </a:solidFill>
              <a:latin typeface="Arial"/>
              <a:ea typeface="Arial"/>
              <a:cs typeface="Arial"/>
              <a:sym typeface="Arial"/>
            </a:endParaRPr>
          </a:p>
        </p:txBody>
      </p:sp>
      <p:sp>
        <p:nvSpPr>
          <p:cNvPr id="147" name="Google Shape;147;p17"/>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
        <p:nvSpPr>
          <p:cNvPr id="148" name="Google Shape;148;p17"/>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149" name="Google Shape;149;p17"/>
          <p:cNvPicPr preferRelativeResize="0"/>
          <p:nvPr/>
        </p:nvPicPr>
        <p:blipFill rotWithShape="1">
          <a:blip r:embed="rId3">
            <a:alphaModFix/>
          </a:blip>
          <a:srcRect/>
          <a:stretch/>
        </p:blipFill>
        <p:spPr>
          <a:xfrm>
            <a:off x="578500" y="1832975"/>
            <a:ext cx="895324" cy="1426602"/>
          </a:xfrm>
          <a:prstGeom prst="rect">
            <a:avLst/>
          </a:prstGeom>
          <a:noFill/>
          <a:ln>
            <a:noFill/>
          </a:ln>
        </p:spPr>
      </p:pic>
      <p:pic>
        <p:nvPicPr>
          <p:cNvPr id="150" name="Google Shape;150;p17"/>
          <p:cNvPicPr preferRelativeResize="0"/>
          <p:nvPr/>
        </p:nvPicPr>
        <p:blipFill rotWithShape="1">
          <a:blip r:embed="rId4">
            <a:alphaModFix/>
          </a:blip>
          <a:srcRect b="1097"/>
          <a:stretch/>
        </p:blipFill>
        <p:spPr>
          <a:xfrm>
            <a:off x="1268525" y="1719850"/>
            <a:ext cx="3143024" cy="5138150"/>
          </a:xfrm>
          <a:prstGeom prst="rect">
            <a:avLst/>
          </a:prstGeom>
          <a:noFill/>
          <a:ln>
            <a:noFill/>
          </a:ln>
        </p:spPr>
      </p:pic>
      <p:pic>
        <p:nvPicPr>
          <p:cNvPr id="151" name="Google Shape;151;p17"/>
          <p:cNvPicPr preferRelativeResize="0"/>
          <p:nvPr/>
        </p:nvPicPr>
        <p:blipFill rotWithShape="1">
          <a:blip r:embed="rId5">
            <a:alphaModFix/>
          </a:blip>
          <a:srcRect/>
          <a:stretch/>
        </p:blipFill>
        <p:spPr>
          <a:xfrm>
            <a:off x="4751250" y="4116406"/>
            <a:ext cx="1165595" cy="1312895"/>
          </a:xfrm>
          <a:prstGeom prst="rect">
            <a:avLst/>
          </a:prstGeom>
          <a:noFill/>
          <a:ln>
            <a:noFill/>
          </a:ln>
        </p:spPr>
      </p:pic>
      <p:pic>
        <p:nvPicPr>
          <p:cNvPr id="152" name="Google Shape;152;p17"/>
          <p:cNvPicPr preferRelativeResize="0"/>
          <p:nvPr/>
        </p:nvPicPr>
        <p:blipFill rotWithShape="1">
          <a:blip r:embed="rId6">
            <a:alphaModFix/>
          </a:blip>
          <a:srcRect/>
          <a:stretch/>
        </p:blipFill>
        <p:spPr>
          <a:xfrm>
            <a:off x="4751250" y="2451288"/>
            <a:ext cx="1165600" cy="1165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8"/>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159" name="Google Shape;159;p18"/>
          <p:cNvSpPr txBox="1"/>
          <p:nvPr/>
        </p:nvSpPr>
        <p:spPr>
          <a:xfrm>
            <a:off x="83502" y="5584813"/>
            <a:ext cx="1799100" cy="246221"/>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1600" b="1" i="0" u="none" strike="noStrike" cap="none" dirty="0">
                <a:solidFill>
                  <a:srgbClr val="EB002C"/>
                </a:solidFill>
                <a:latin typeface="Arial"/>
                <a:ea typeface="Arial"/>
                <a:cs typeface="Arial"/>
                <a:sym typeface="Arial"/>
              </a:rPr>
              <a:t>Construction</a:t>
            </a:r>
            <a:endParaRPr sz="1600" b="1" i="0" u="none" strike="noStrike" cap="none" dirty="0">
              <a:solidFill>
                <a:srgbClr val="EB002C"/>
              </a:solidFill>
              <a:latin typeface="Arial"/>
              <a:ea typeface="Arial"/>
              <a:cs typeface="Arial"/>
              <a:sym typeface="Arial"/>
            </a:endParaRPr>
          </a:p>
        </p:txBody>
      </p:sp>
      <p:sp>
        <p:nvSpPr>
          <p:cNvPr id="160" name="Google Shape;160;p18"/>
          <p:cNvSpPr txBox="1"/>
          <p:nvPr/>
        </p:nvSpPr>
        <p:spPr>
          <a:xfrm>
            <a:off x="563796" y="2488154"/>
            <a:ext cx="1799100" cy="492443"/>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1600" b="1" i="0" u="none" strike="noStrike" cap="none" dirty="0">
                <a:solidFill>
                  <a:srgbClr val="8E008A"/>
                </a:solidFill>
                <a:latin typeface="Arial"/>
                <a:ea typeface="Arial"/>
                <a:cs typeface="Arial"/>
                <a:sym typeface="Arial"/>
              </a:rPr>
              <a:t>Creating &amp; </a:t>
            </a:r>
            <a:br>
              <a:rPr lang="en-US" sz="1600" b="1" i="0" u="none" strike="noStrike" cap="none" dirty="0">
                <a:solidFill>
                  <a:srgbClr val="8E008A"/>
                </a:solidFill>
                <a:latin typeface="Arial"/>
                <a:ea typeface="Arial"/>
                <a:cs typeface="Arial"/>
                <a:sym typeface="Arial"/>
              </a:rPr>
            </a:br>
            <a:r>
              <a:rPr lang="en-US" sz="1600" b="1" i="0" u="none" strike="noStrike" cap="none" dirty="0">
                <a:solidFill>
                  <a:srgbClr val="8E008A"/>
                </a:solidFill>
                <a:latin typeface="Arial"/>
                <a:ea typeface="Arial"/>
                <a:cs typeface="Arial"/>
                <a:sym typeface="Arial"/>
              </a:rPr>
              <a:t>Experiencing</a:t>
            </a:r>
            <a:endParaRPr sz="1600" b="1" i="0" u="none" strike="noStrike" cap="none" dirty="0">
              <a:solidFill>
                <a:srgbClr val="8E008A"/>
              </a:solidFill>
              <a:latin typeface="Arial"/>
              <a:ea typeface="Arial"/>
              <a:cs typeface="Arial"/>
              <a:sym typeface="Arial"/>
            </a:endParaRPr>
          </a:p>
        </p:txBody>
      </p:sp>
      <p:sp>
        <p:nvSpPr>
          <p:cNvPr id="161" name="Google Shape;161;p18"/>
          <p:cNvSpPr txBox="1"/>
          <p:nvPr/>
        </p:nvSpPr>
        <p:spPr>
          <a:xfrm>
            <a:off x="141698" y="3617285"/>
            <a:ext cx="1532447" cy="73866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1600" b="1" i="0" u="none" strike="noStrike" cap="none" dirty="0">
                <a:solidFill>
                  <a:srgbClr val="21C531"/>
                </a:solidFill>
                <a:latin typeface="Arial"/>
                <a:ea typeface="Arial"/>
                <a:cs typeface="Arial"/>
                <a:sym typeface="Arial"/>
              </a:rPr>
              <a:t>Healthcare </a:t>
            </a:r>
            <a:br>
              <a:rPr lang="en-US" sz="1600" b="1" i="0" u="none" strike="noStrike" cap="none" dirty="0">
                <a:solidFill>
                  <a:srgbClr val="21C531"/>
                </a:solidFill>
                <a:latin typeface="Arial"/>
                <a:ea typeface="Arial"/>
                <a:cs typeface="Arial"/>
                <a:sym typeface="Arial"/>
              </a:rPr>
            </a:br>
            <a:r>
              <a:rPr lang="en-US" sz="1600" b="1" i="0" u="none" strike="noStrike" cap="none" dirty="0">
                <a:solidFill>
                  <a:srgbClr val="21C531"/>
                </a:solidFill>
                <a:latin typeface="Arial"/>
                <a:ea typeface="Arial"/>
                <a:cs typeface="Arial"/>
                <a:sym typeface="Arial"/>
              </a:rPr>
              <a:t>&amp;</a:t>
            </a:r>
            <a:r>
              <a:rPr lang="en-US" sz="1600" b="1" dirty="0">
                <a:solidFill>
                  <a:srgbClr val="21C531"/>
                </a:solidFill>
              </a:rPr>
              <a:t> Human </a:t>
            </a:r>
            <a:br>
              <a:rPr lang="en-US" sz="1600" b="1" dirty="0">
                <a:solidFill>
                  <a:srgbClr val="21C531"/>
                </a:solidFill>
              </a:rPr>
            </a:br>
            <a:r>
              <a:rPr lang="en-US" sz="1600" b="1" dirty="0">
                <a:solidFill>
                  <a:srgbClr val="21C531"/>
                </a:solidFill>
              </a:rPr>
              <a:t>Services</a:t>
            </a:r>
            <a:endParaRPr sz="1600" b="1" i="0" u="none" strike="noStrike" cap="none" dirty="0">
              <a:solidFill>
                <a:srgbClr val="21C531"/>
              </a:solidFill>
              <a:latin typeface="Arial"/>
              <a:ea typeface="Arial"/>
              <a:cs typeface="Arial"/>
              <a:sym typeface="Arial"/>
            </a:endParaRPr>
          </a:p>
        </p:txBody>
      </p:sp>
      <p:sp>
        <p:nvSpPr>
          <p:cNvPr id="162" name="Google Shape;162;p18"/>
          <p:cNvSpPr txBox="1"/>
          <p:nvPr/>
        </p:nvSpPr>
        <p:spPr>
          <a:xfrm>
            <a:off x="8064846" y="5151872"/>
            <a:ext cx="1985841" cy="984885"/>
          </a:xfrm>
          <a:prstGeom prst="rect">
            <a:avLst/>
          </a:prstGeom>
          <a:noFill/>
          <a:ln>
            <a:noFill/>
          </a:ln>
        </p:spPr>
        <p:txBody>
          <a:bodyPr spcFirstLastPara="1" wrap="square" lIns="0" tIns="0" rIns="0" bIns="0" anchor="t" anchorCtr="0">
            <a:spAutoFit/>
          </a:bodyPr>
          <a:lstStyle/>
          <a:p>
            <a:pPr marL="0" marR="0" lvl="0" indent="0" rtl="0">
              <a:lnSpc>
                <a:spcPct val="100000"/>
              </a:lnSpc>
              <a:spcBef>
                <a:spcPts val="0"/>
              </a:spcBef>
              <a:spcAft>
                <a:spcPts val="0"/>
              </a:spcAft>
              <a:buClr>
                <a:srgbClr val="000000"/>
              </a:buClr>
              <a:buSzPts val="2000"/>
              <a:buFont typeface="Arial"/>
              <a:buNone/>
            </a:pPr>
            <a:r>
              <a:rPr lang="en-US" sz="1600" b="1" i="0" u="none" strike="noStrike" cap="none" dirty="0">
                <a:solidFill>
                  <a:srgbClr val="1A8BEA"/>
                </a:solidFill>
                <a:latin typeface="Arial"/>
                <a:ea typeface="Arial"/>
                <a:cs typeface="Arial"/>
                <a:sym typeface="Arial"/>
              </a:rPr>
              <a:t>Advanced </a:t>
            </a:r>
            <a:br>
              <a:rPr lang="en-US" sz="1600" b="1" i="0" u="none" strike="noStrike" cap="none" dirty="0">
                <a:solidFill>
                  <a:srgbClr val="1A8BEA"/>
                </a:solidFill>
                <a:latin typeface="Arial"/>
                <a:ea typeface="Arial"/>
                <a:cs typeface="Arial"/>
                <a:sym typeface="Arial"/>
              </a:rPr>
            </a:br>
            <a:r>
              <a:rPr lang="en-US" sz="1600" b="1" i="0" u="none" strike="noStrike" cap="none" dirty="0">
                <a:solidFill>
                  <a:srgbClr val="1A8BEA"/>
                </a:solidFill>
                <a:latin typeface="Arial"/>
                <a:ea typeface="Arial"/>
                <a:cs typeface="Arial"/>
                <a:sym typeface="Arial"/>
              </a:rPr>
              <a:t>Manufacturing, </a:t>
            </a:r>
          </a:p>
          <a:p>
            <a:pPr lvl="0">
              <a:buSzPts val="2000"/>
            </a:pPr>
            <a:r>
              <a:rPr lang="en-US" sz="1600" b="1" i="0" u="none" strike="noStrike" cap="none" dirty="0">
                <a:solidFill>
                  <a:srgbClr val="1A8BEA"/>
                </a:solidFill>
                <a:latin typeface="Arial"/>
                <a:ea typeface="Arial"/>
                <a:cs typeface="Arial"/>
                <a:sym typeface="Arial"/>
              </a:rPr>
              <a:t>Supply Chain, </a:t>
            </a:r>
            <a:r>
              <a:rPr lang="en-US" sz="1600" b="1" dirty="0">
                <a:solidFill>
                  <a:srgbClr val="1A8BEA"/>
                </a:solidFill>
              </a:rPr>
              <a:t>&amp; </a:t>
            </a:r>
            <a:br>
              <a:rPr lang="en-US" sz="1600" b="1" dirty="0">
                <a:solidFill>
                  <a:srgbClr val="1A8BEA"/>
                </a:solidFill>
              </a:rPr>
            </a:br>
            <a:r>
              <a:rPr lang="en-US" sz="1600" b="1" dirty="0">
                <a:solidFill>
                  <a:srgbClr val="1A8BEA"/>
                </a:solidFill>
              </a:rPr>
              <a:t>        Transportation</a:t>
            </a:r>
            <a:endParaRPr sz="1600" b="1" i="0" u="none" strike="noStrike" cap="none" dirty="0">
              <a:solidFill>
                <a:srgbClr val="1A8BEA"/>
              </a:solidFill>
              <a:latin typeface="Arial"/>
              <a:ea typeface="Arial"/>
              <a:cs typeface="Arial"/>
              <a:sym typeface="Arial"/>
            </a:endParaRPr>
          </a:p>
        </p:txBody>
      </p:sp>
      <p:sp>
        <p:nvSpPr>
          <p:cNvPr id="163" name="Google Shape;163;p18"/>
          <p:cNvSpPr txBox="1"/>
          <p:nvPr/>
        </p:nvSpPr>
        <p:spPr>
          <a:xfrm>
            <a:off x="5682514" y="1524312"/>
            <a:ext cx="2547835" cy="443198"/>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000"/>
              <a:buFont typeface="Arial"/>
              <a:buNone/>
            </a:pPr>
            <a:r>
              <a:rPr lang="en-US" sz="1600" b="1" i="0" u="none" strike="noStrike" cap="none" dirty="0">
                <a:solidFill>
                  <a:srgbClr val="FFBA00"/>
                </a:solidFill>
                <a:latin typeface="Arial"/>
                <a:ea typeface="Arial"/>
                <a:cs typeface="Arial"/>
                <a:sym typeface="Arial"/>
              </a:rPr>
              <a:t>Professional Services, Business, &amp; IT</a:t>
            </a:r>
            <a:endParaRPr sz="1600" b="1" i="0" u="none" strike="noStrike" cap="none" dirty="0">
              <a:solidFill>
                <a:srgbClr val="FFBA00"/>
              </a:solidFill>
              <a:latin typeface="Arial"/>
              <a:ea typeface="Arial"/>
              <a:cs typeface="Arial"/>
              <a:sym typeface="Arial"/>
            </a:endParaRPr>
          </a:p>
        </p:txBody>
      </p:sp>
      <p:sp>
        <p:nvSpPr>
          <p:cNvPr id="164" name="Google Shape;164;p18"/>
          <p:cNvSpPr txBox="1"/>
          <p:nvPr/>
        </p:nvSpPr>
        <p:spPr>
          <a:xfrm>
            <a:off x="8340775" y="3617285"/>
            <a:ext cx="1754570" cy="664797"/>
          </a:xfrm>
          <a:prstGeom prst="rect">
            <a:avLst/>
          </a:prstGeom>
          <a:noFill/>
          <a:ln>
            <a:noFill/>
          </a:ln>
        </p:spPr>
        <p:txBody>
          <a:bodyPr spcFirstLastPara="1" wrap="square" lIns="0" tIns="0" rIns="0" bIns="0" anchor="t" anchorCtr="0">
            <a:spAutoFit/>
          </a:bodyPr>
          <a:lstStyle/>
          <a:p>
            <a:pPr marL="0" marR="0" lvl="0" indent="0" rtl="0">
              <a:lnSpc>
                <a:spcPct val="90000"/>
              </a:lnSpc>
              <a:spcBef>
                <a:spcPts val="0"/>
              </a:spcBef>
              <a:spcAft>
                <a:spcPts val="0"/>
              </a:spcAft>
              <a:buClr>
                <a:srgbClr val="000000"/>
              </a:buClr>
              <a:buSzPts val="2000"/>
              <a:buFont typeface="Arial"/>
              <a:buNone/>
            </a:pPr>
            <a:r>
              <a:rPr lang="en-US" sz="1600" b="1" i="0" u="none" strike="noStrike" cap="none" dirty="0">
                <a:solidFill>
                  <a:srgbClr val="05AAAB"/>
                </a:solidFill>
                <a:latin typeface="Arial"/>
                <a:ea typeface="Arial"/>
                <a:cs typeface="Arial"/>
                <a:sym typeface="Arial"/>
              </a:rPr>
              <a:t>Energy,</a:t>
            </a:r>
            <a:r>
              <a:rPr lang="en-US" sz="1600" b="1" dirty="0">
                <a:solidFill>
                  <a:srgbClr val="05AAAB"/>
                </a:solidFill>
              </a:rPr>
              <a:t> </a:t>
            </a:r>
            <a:r>
              <a:rPr lang="en-US" sz="1600" b="1" i="0" u="none" strike="noStrike" cap="none" dirty="0">
                <a:solidFill>
                  <a:srgbClr val="05AAAB"/>
                </a:solidFill>
                <a:latin typeface="Arial"/>
                <a:ea typeface="Arial"/>
                <a:cs typeface="Arial"/>
                <a:sym typeface="Arial"/>
              </a:rPr>
              <a:t>Natural Resources, </a:t>
            </a:r>
            <a:br>
              <a:rPr lang="en-US" sz="1600" b="1" i="0" u="none" strike="noStrike" cap="none" dirty="0">
                <a:solidFill>
                  <a:srgbClr val="05AAAB"/>
                </a:solidFill>
                <a:latin typeface="Arial"/>
                <a:ea typeface="Arial"/>
                <a:cs typeface="Arial"/>
                <a:sym typeface="Arial"/>
              </a:rPr>
            </a:br>
            <a:r>
              <a:rPr lang="en-US" sz="1600" b="1" i="0" u="none" strike="noStrike" cap="none" dirty="0">
                <a:solidFill>
                  <a:srgbClr val="05AAAB"/>
                </a:solidFill>
                <a:latin typeface="Arial"/>
                <a:ea typeface="Arial"/>
                <a:cs typeface="Arial"/>
                <a:sym typeface="Arial"/>
              </a:rPr>
              <a:t>&amp; Agriculture</a:t>
            </a:r>
            <a:endParaRPr sz="1600" b="1" i="0" u="none" strike="noStrike" cap="none" dirty="0">
              <a:solidFill>
                <a:srgbClr val="05AAAB"/>
              </a:solidFill>
              <a:latin typeface="Arial"/>
              <a:ea typeface="Arial"/>
              <a:cs typeface="Arial"/>
              <a:sym typeface="Arial"/>
            </a:endParaRPr>
          </a:p>
        </p:txBody>
      </p:sp>
      <p:sp>
        <p:nvSpPr>
          <p:cNvPr id="165" name="Google Shape;165;p18"/>
          <p:cNvSpPr txBox="1"/>
          <p:nvPr/>
        </p:nvSpPr>
        <p:spPr>
          <a:xfrm>
            <a:off x="7506219" y="2488154"/>
            <a:ext cx="1617000" cy="443198"/>
          </a:xfrm>
          <a:prstGeom prst="rect">
            <a:avLst/>
          </a:prstGeom>
          <a:noFill/>
          <a:ln>
            <a:noFill/>
          </a:ln>
        </p:spPr>
        <p:txBody>
          <a:bodyPr spcFirstLastPara="1" wrap="square" lIns="0" tIns="0" rIns="0" bIns="0" anchor="t" anchorCtr="0">
            <a:spAutoFit/>
          </a:bodyPr>
          <a:lstStyle/>
          <a:p>
            <a:pPr marL="0" marR="0" lvl="0" indent="0" rtl="0">
              <a:lnSpc>
                <a:spcPct val="90000"/>
              </a:lnSpc>
              <a:spcBef>
                <a:spcPts val="0"/>
              </a:spcBef>
              <a:spcAft>
                <a:spcPts val="0"/>
              </a:spcAft>
              <a:buClr>
                <a:srgbClr val="000000"/>
              </a:buClr>
              <a:buSzPts val="2000"/>
              <a:buFont typeface="Arial"/>
              <a:buNone/>
            </a:pPr>
            <a:r>
              <a:rPr lang="en-US" sz="1600" b="1" i="0" u="none" strike="noStrike" cap="none" dirty="0">
                <a:solidFill>
                  <a:srgbClr val="E96200"/>
                </a:solidFill>
                <a:latin typeface="Arial"/>
                <a:ea typeface="Arial"/>
                <a:cs typeface="Arial"/>
                <a:sym typeface="Arial"/>
              </a:rPr>
              <a:t>Public Safety </a:t>
            </a:r>
            <a:br>
              <a:rPr lang="en-US" sz="1600" b="1" i="0" u="none" strike="noStrike" cap="none" dirty="0">
                <a:solidFill>
                  <a:srgbClr val="E96200"/>
                </a:solidFill>
                <a:latin typeface="Arial"/>
                <a:ea typeface="Arial"/>
                <a:cs typeface="Arial"/>
                <a:sym typeface="Arial"/>
              </a:rPr>
            </a:br>
            <a:r>
              <a:rPr lang="en-US" sz="1600" b="1" i="0" u="none" strike="noStrike" cap="none" dirty="0">
                <a:solidFill>
                  <a:srgbClr val="E96200"/>
                </a:solidFill>
                <a:latin typeface="Arial"/>
                <a:ea typeface="Arial"/>
                <a:cs typeface="Arial"/>
                <a:sym typeface="Arial"/>
              </a:rPr>
              <a:t>&amp; Education</a:t>
            </a:r>
            <a:endParaRPr sz="1600" b="1" i="0" u="none" strike="noStrike" cap="none" dirty="0">
              <a:solidFill>
                <a:srgbClr val="E96200"/>
              </a:solidFill>
              <a:latin typeface="Arial"/>
              <a:ea typeface="Arial"/>
              <a:cs typeface="Arial"/>
              <a:sym typeface="Arial"/>
            </a:endParaRPr>
          </a:p>
        </p:txBody>
      </p:sp>
      <p:sp>
        <p:nvSpPr>
          <p:cNvPr id="166" name="Google Shape;166;p18"/>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cxnSp>
        <p:nvCxnSpPr>
          <p:cNvPr id="167" name="Google Shape;167;p18"/>
          <p:cNvCxnSpPr/>
          <p:nvPr/>
        </p:nvCxnSpPr>
        <p:spPr>
          <a:xfrm>
            <a:off x="3466025" y="2830675"/>
            <a:ext cx="1945200" cy="2777100"/>
          </a:xfrm>
          <a:prstGeom prst="straightConnector1">
            <a:avLst/>
          </a:prstGeom>
          <a:noFill/>
          <a:ln w="76200" cap="flat" cmpd="sng">
            <a:solidFill>
              <a:srgbClr val="376092"/>
            </a:solidFill>
            <a:prstDash val="solid"/>
            <a:round/>
            <a:headEnd type="none" w="sm" len="sm"/>
            <a:tailEnd type="none" w="sm" len="sm"/>
          </a:ln>
        </p:spPr>
      </p:cxnSp>
      <p:cxnSp>
        <p:nvCxnSpPr>
          <p:cNvPr id="168" name="Google Shape;168;p18"/>
          <p:cNvCxnSpPr/>
          <p:nvPr/>
        </p:nvCxnSpPr>
        <p:spPr>
          <a:xfrm flipH="1">
            <a:off x="4606788" y="2684525"/>
            <a:ext cx="1945200" cy="2777100"/>
          </a:xfrm>
          <a:prstGeom prst="straightConnector1">
            <a:avLst/>
          </a:prstGeom>
          <a:noFill/>
          <a:ln w="76200" cap="flat" cmpd="sng">
            <a:solidFill>
              <a:srgbClr val="376092"/>
            </a:solidFill>
            <a:prstDash val="solid"/>
            <a:round/>
            <a:headEnd type="none" w="sm" len="sm"/>
            <a:tailEnd type="none" w="sm" len="sm"/>
          </a:ln>
        </p:spPr>
      </p:cxnSp>
      <p:cxnSp>
        <p:nvCxnSpPr>
          <p:cNvPr id="169" name="Google Shape;169;p18"/>
          <p:cNvCxnSpPr/>
          <p:nvPr/>
        </p:nvCxnSpPr>
        <p:spPr>
          <a:xfrm flipH="1">
            <a:off x="4905687" y="2406836"/>
            <a:ext cx="61500" cy="2655600"/>
          </a:xfrm>
          <a:prstGeom prst="straightConnector1">
            <a:avLst/>
          </a:prstGeom>
          <a:noFill/>
          <a:ln w="76200" cap="flat" cmpd="sng">
            <a:solidFill>
              <a:srgbClr val="366092"/>
            </a:solidFill>
            <a:prstDash val="solid"/>
            <a:round/>
            <a:headEnd type="none" w="sm" len="sm"/>
            <a:tailEnd type="none" w="sm" len="sm"/>
          </a:ln>
        </p:spPr>
      </p:cxnSp>
      <p:cxnSp>
        <p:nvCxnSpPr>
          <p:cNvPr id="170" name="Google Shape;170;p18"/>
          <p:cNvCxnSpPr/>
          <p:nvPr/>
        </p:nvCxnSpPr>
        <p:spPr>
          <a:xfrm rot="10800000" flipH="1">
            <a:off x="2675250" y="4839775"/>
            <a:ext cx="2205300" cy="798000"/>
          </a:xfrm>
          <a:prstGeom prst="straightConnector1">
            <a:avLst/>
          </a:prstGeom>
          <a:noFill/>
          <a:ln w="76200" cap="flat" cmpd="sng">
            <a:solidFill>
              <a:srgbClr val="376092"/>
            </a:solidFill>
            <a:prstDash val="solid"/>
            <a:round/>
            <a:headEnd type="none" w="sm" len="sm"/>
            <a:tailEnd type="none" w="sm" len="sm"/>
          </a:ln>
        </p:spPr>
      </p:cxnSp>
      <p:cxnSp>
        <p:nvCxnSpPr>
          <p:cNvPr id="171" name="Google Shape;171;p18"/>
          <p:cNvCxnSpPr/>
          <p:nvPr/>
        </p:nvCxnSpPr>
        <p:spPr>
          <a:xfrm rot="10800000">
            <a:off x="4880575" y="4848050"/>
            <a:ext cx="2316900" cy="755400"/>
          </a:xfrm>
          <a:prstGeom prst="straightConnector1">
            <a:avLst/>
          </a:prstGeom>
          <a:noFill/>
          <a:ln w="76200" cap="flat" cmpd="sng">
            <a:solidFill>
              <a:srgbClr val="376092"/>
            </a:solidFill>
            <a:prstDash val="solid"/>
            <a:round/>
            <a:headEnd type="none" w="sm" len="sm"/>
            <a:tailEnd type="none" w="sm" len="sm"/>
          </a:ln>
        </p:spPr>
      </p:cxnSp>
      <p:cxnSp>
        <p:nvCxnSpPr>
          <p:cNvPr id="172" name="Google Shape;172;p18"/>
          <p:cNvCxnSpPr/>
          <p:nvPr/>
        </p:nvCxnSpPr>
        <p:spPr>
          <a:xfrm flipH="1">
            <a:off x="4931950" y="4058850"/>
            <a:ext cx="2497200" cy="849600"/>
          </a:xfrm>
          <a:prstGeom prst="straightConnector1">
            <a:avLst/>
          </a:prstGeom>
          <a:noFill/>
          <a:ln w="76200" cap="flat" cmpd="sng">
            <a:solidFill>
              <a:srgbClr val="376092"/>
            </a:solidFill>
            <a:prstDash val="solid"/>
            <a:round/>
            <a:headEnd type="none" w="sm" len="sm"/>
            <a:tailEnd type="none" w="sm" len="sm"/>
          </a:ln>
        </p:spPr>
      </p:cxnSp>
      <p:cxnSp>
        <p:nvCxnSpPr>
          <p:cNvPr id="173" name="Google Shape;173;p18"/>
          <p:cNvCxnSpPr/>
          <p:nvPr/>
        </p:nvCxnSpPr>
        <p:spPr>
          <a:xfrm rot="10800000">
            <a:off x="2556550" y="4101900"/>
            <a:ext cx="2384100" cy="746400"/>
          </a:xfrm>
          <a:prstGeom prst="straightConnector1">
            <a:avLst/>
          </a:prstGeom>
          <a:noFill/>
          <a:ln w="76200" cap="flat" cmpd="sng">
            <a:solidFill>
              <a:srgbClr val="376092"/>
            </a:solidFill>
            <a:prstDash val="solid"/>
            <a:round/>
            <a:headEnd type="none" w="sm" len="sm"/>
            <a:tailEnd type="none" w="sm" len="sm"/>
          </a:ln>
        </p:spPr>
      </p:cxnSp>
      <p:sp>
        <p:nvSpPr>
          <p:cNvPr id="174" name="Google Shape;174;p18"/>
          <p:cNvSpPr/>
          <p:nvPr/>
        </p:nvSpPr>
        <p:spPr>
          <a:xfrm>
            <a:off x="3775825" y="3731800"/>
            <a:ext cx="2289600" cy="2289600"/>
          </a:xfrm>
          <a:prstGeom prst="ellipse">
            <a:avLst/>
          </a:prstGeom>
          <a:gradFill>
            <a:gsLst>
              <a:gs pos="0">
                <a:srgbClr val="F2F2F2"/>
              </a:gs>
              <a:gs pos="100000">
                <a:srgbClr val="B7B7B7"/>
              </a:gs>
            </a:gsLst>
            <a:lin ang="5400012" scaled="0"/>
          </a:gradFill>
          <a:ln w="76200" cap="flat" cmpd="sng">
            <a:solidFill>
              <a:srgbClr val="376092"/>
            </a:solidFill>
            <a:prstDash val="solid"/>
            <a:round/>
            <a:headEnd type="none" w="sm" len="sm"/>
            <a:tailEnd type="none" w="sm" len="sm"/>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18"/>
          <p:cNvSpPr txBox="1"/>
          <p:nvPr/>
        </p:nvSpPr>
        <p:spPr>
          <a:xfrm>
            <a:off x="4021725" y="4578866"/>
            <a:ext cx="1799100"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3600" b="0" i="0" u="none" strike="noStrike" cap="none" dirty="0">
                <a:solidFill>
                  <a:srgbClr val="376092"/>
                </a:solidFill>
                <a:latin typeface="Bebas Neue Regular"/>
                <a:ea typeface="Bebas Neue Regular"/>
                <a:cs typeface="Bebas Neue Regular"/>
                <a:sym typeface="Bebas Neue"/>
              </a:rPr>
              <a:t>sectors</a:t>
            </a:r>
            <a:endParaRPr sz="3600" b="0" i="0" u="none" strike="noStrike" cap="none" dirty="0">
              <a:solidFill>
                <a:srgbClr val="376092"/>
              </a:solidFill>
              <a:latin typeface="Bebas Neue Regular"/>
              <a:ea typeface="Bebas Neue Regular"/>
              <a:cs typeface="Bebas Neue Regular"/>
              <a:sym typeface="Bebas Neue"/>
            </a:endParaRPr>
          </a:p>
        </p:txBody>
      </p:sp>
      <p:pic>
        <p:nvPicPr>
          <p:cNvPr id="178" name="Google Shape;178;p18"/>
          <p:cNvPicPr preferRelativeResize="0"/>
          <p:nvPr/>
        </p:nvPicPr>
        <p:blipFill>
          <a:blip r:embed="rId3">
            <a:alphaModFix/>
          </a:blip>
          <a:srcRect/>
          <a:stretch/>
        </p:blipFill>
        <p:spPr>
          <a:xfrm>
            <a:off x="6388177" y="3504926"/>
            <a:ext cx="2347742" cy="1222781"/>
          </a:xfrm>
          <a:prstGeom prst="rect">
            <a:avLst/>
          </a:prstGeom>
          <a:noFill/>
          <a:ln>
            <a:noFill/>
          </a:ln>
        </p:spPr>
      </p:pic>
      <p:pic>
        <p:nvPicPr>
          <p:cNvPr id="179" name="Google Shape;179;p18"/>
          <p:cNvPicPr preferRelativeResize="0"/>
          <p:nvPr/>
        </p:nvPicPr>
        <p:blipFill>
          <a:blip r:embed="rId4">
            <a:alphaModFix/>
          </a:blip>
          <a:srcRect/>
          <a:stretch/>
        </p:blipFill>
        <p:spPr>
          <a:xfrm>
            <a:off x="5882454" y="2132942"/>
            <a:ext cx="1705248" cy="1218034"/>
          </a:xfrm>
          <a:prstGeom prst="rect">
            <a:avLst/>
          </a:prstGeom>
          <a:noFill/>
          <a:ln>
            <a:noFill/>
          </a:ln>
        </p:spPr>
      </p:pic>
      <p:pic>
        <p:nvPicPr>
          <p:cNvPr id="180" name="Google Shape;180;p18"/>
          <p:cNvPicPr preferRelativeResize="0"/>
          <p:nvPr/>
        </p:nvPicPr>
        <p:blipFill>
          <a:blip r:embed="rId5">
            <a:alphaModFix/>
          </a:blip>
          <a:srcRect/>
          <a:stretch/>
        </p:blipFill>
        <p:spPr>
          <a:xfrm>
            <a:off x="2440546" y="2132942"/>
            <a:ext cx="1497060" cy="1247549"/>
          </a:xfrm>
          <a:prstGeom prst="rect">
            <a:avLst/>
          </a:prstGeom>
          <a:noFill/>
          <a:ln>
            <a:noFill/>
          </a:ln>
        </p:spPr>
      </p:pic>
      <p:pic>
        <p:nvPicPr>
          <p:cNvPr id="181" name="Google Shape;181;p18"/>
          <p:cNvPicPr preferRelativeResize="0"/>
          <p:nvPr/>
        </p:nvPicPr>
        <p:blipFill>
          <a:blip r:embed="rId6">
            <a:alphaModFix/>
          </a:blip>
          <a:srcRect/>
          <a:stretch/>
        </p:blipFill>
        <p:spPr>
          <a:xfrm>
            <a:off x="1740295" y="3504926"/>
            <a:ext cx="1497059" cy="1247548"/>
          </a:xfrm>
          <a:prstGeom prst="rect">
            <a:avLst/>
          </a:prstGeom>
          <a:noFill/>
          <a:ln>
            <a:noFill/>
          </a:ln>
        </p:spPr>
      </p:pic>
      <p:pic>
        <p:nvPicPr>
          <p:cNvPr id="182" name="Google Shape;182;p18"/>
          <p:cNvPicPr preferRelativeResize="0"/>
          <p:nvPr/>
        </p:nvPicPr>
        <p:blipFill>
          <a:blip r:embed="rId7">
            <a:alphaModFix/>
          </a:blip>
          <a:srcRect/>
          <a:stretch/>
        </p:blipFill>
        <p:spPr>
          <a:xfrm>
            <a:off x="1856166" y="5013383"/>
            <a:ext cx="1510570" cy="1294773"/>
          </a:xfrm>
          <a:prstGeom prst="rect">
            <a:avLst/>
          </a:prstGeom>
          <a:noFill/>
          <a:ln>
            <a:noFill/>
          </a:ln>
        </p:spPr>
      </p:pic>
      <p:pic>
        <p:nvPicPr>
          <p:cNvPr id="176" name="Google Shape;176;p18"/>
          <p:cNvPicPr preferRelativeResize="0"/>
          <p:nvPr/>
        </p:nvPicPr>
        <p:blipFill>
          <a:blip r:embed="rId8">
            <a:alphaModFix/>
          </a:blip>
          <a:srcRect/>
          <a:stretch/>
        </p:blipFill>
        <p:spPr>
          <a:xfrm>
            <a:off x="3917261" y="1514708"/>
            <a:ext cx="2061891" cy="1288682"/>
          </a:xfrm>
          <a:prstGeom prst="rect">
            <a:avLst/>
          </a:prstGeom>
          <a:noFill/>
          <a:ln>
            <a:noFill/>
          </a:ln>
        </p:spPr>
      </p:pic>
      <p:pic>
        <p:nvPicPr>
          <p:cNvPr id="177" name="Google Shape;177;p18"/>
          <p:cNvPicPr preferRelativeResize="0"/>
          <p:nvPr/>
        </p:nvPicPr>
        <p:blipFill>
          <a:blip r:embed="rId9">
            <a:alphaModFix/>
          </a:blip>
          <a:srcRect/>
          <a:stretch/>
        </p:blipFill>
        <p:spPr>
          <a:xfrm>
            <a:off x="6022738" y="5076270"/>
            <a:ext cx="2514615" cy="12573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9"/>
          <p:cNvSpPr txBox="1"/>
          <p:nvPr/>
        </p:nvSpPr>
        <p:spPr>
          <a:xfrm>
            <a:off x="6427450" y="687975"/>
            <a:ext cx="30291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a:solidFill>
                  <a:srgbClr val="0B68B3"/>
                </a:solidFill>
                <a:latin typeface="Arial"/>
                <a:ea typeface="Arial"/>
                <a:cs typeface="Arial"/>
                <a:sym typeface="Arial"/>
              </a:rPr>
              <a:t>SECTORS</a:t>
            </a:r>
            <a:endParaRPr sz="2400" b="0" i="0" u="none" strike="noStrike" cap="none">
              <a:solidFill>
                <a:srgbClr val="0B68B3"/>
              </a:solidFill>
              <a:latin typeface="Arial"/>
              <a:ea typeface="Arial"/>
              <a:cs typeface="Arial"/>
              <a:sym typeface="Arial"/>
            </a:endParaRPr>
          </a:p>
        </p:txBody>
      </p:sp>
      <p:sp>
        <p:nvSpPr>
          <p:cNvPr id="189" name="Google Shape;189;p19"/>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
        <p:nvSpPr>
          <p:cNvPr id="192" name="Google Shape;192;p19"/>
          <p:cNvSpPr/>
          <p:nvPr/>
        </p:nvSpPr>
        <p:spPr>
          <a:xfrm>
            <a:off x="1687206" y="2716338"/>
            <a:ext cx="1615872" cy="1621302"/>
          </a:xfrm>
          <a:prstGeom prst="ellipse">
            <a:avLst/>
          </a:prstGeom>
          <a:solidFill>
            <a:srgbClr val="EB002C"/>
          </a:solidFill>
          <a:ln>
            <a:noFill/>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19"/>
          <p:cNvSpPr txBox="1"/>
          <p:nvPr/>
        </p:nvSpPr>
        <p:spPr>
          <a:xfrm>
            <a:off x="1557642" y="4883178"/>
            <a:ext cx="1875000" cy="3600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EB002C"/>
                </a:solidFill>
                <a:latin typeface="Arial"/>
                <a:ea typeface="Arial"/>
                <a:cs typeface="Arial"/>
                <a:sym typeface="Arial"/>
              </a:rPr>
              <a:t>Construction</a:t>
            </a:r>
            <a:endParaRPr sz="1800" b="1" i="0" u="none" strike="noStrike" cap="none" dirty="0">
              <a:solidFill>
                <a:srgbClr val="EB002C"/>
              </a:solidFill>
              <a:latin typeface="Arial"/>
              <a:ea typeface="Arial"/>
              <a:cs typeface="Arial"/>
              <a:sym typeface="Arial"/>
            </a:endParaRPr>
          </a:p>
        </p:txBody>
      </p:sp>
      <p:grpSp>
        <p:nvGrpSpPr>
          <p:cNvPr id="9" name="Group 8">
            <a:extLst>
              <a:ext uri="{FF2B5EF4-FFF2-40B4-BE49-F238E27FC236}">
                <a16:creationId xmlns:a16="http://schemas.microsoft.com/office/drawing/2014/main" id="{1819BA45-F63B-ED37-FD6E-DCAF1AF89EB4}"/>
              </a:ext>
            </a:extLst>
          </p:cNvPr>
          <p:cNvGrpSpPr/>
          <p:nvPr/>
        </p:nvGrpSpPr>
        <p:grpSpPr>
          <a:xfrm>
            <a:off x="4004006" y="2036474"/>
            <a:ext cx="2174015" cy="2851438"/>
            <a:chOff x="4004006" y="2036474"/>
            <a:chExt cx="2174015" cy="2851438"/>
          </a:xfrm>
        </p:grpSpPr>
        <p:sp>
          <p:nvSpPr>
            <p:cNvPr id="190" name="Google Shape;190;p19"/>
            <p:cNvSpPr/>
            <p:nvPr/>
          </p:nvSpPr>
          <p:spPr>
            <a:xfrm>
              <a:off x="4283077" y="2110170"/>
              <a:ext cx="1615872" cy="1621302"/>
            </a:xfrm>
            <a:prstGeom prst="ellipse">
              <a:avLst/>
            </a:prstGeom>
            <a:solidFill>
              <a:srgbClr val="00B050"/>
            </a:solidFill>
            <a:ln>
              <a:noFill/>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19"/>
            <p:cNvSpPr txBox="1"/>
            <p:nvPr/>
          </p:nvSpPr>
          <p:spPr>
            <a:xfrm>
              <a:off x="4104763" y="4239912"/>
              <a:ext cx="1972500" cy="648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800" b="1" i="0" u="none" strike="noStrike" cap="none" dirty="0">
                  <a:solidFill>
                    <a:srgbClr val="21C531"/>
                  </a:solidFill>
                  <a:latin typeface="Arial"/>
                  <a:ea typeface="Arial"/>
                  <a:cs typeface="Arial"/>
                  <a:sym typeface="Arial"/>
                </a:rPr>
                <a:t>Healthcare &amp; Human Services</a:t>
              </a:r>
              <a:endParaRPr sz="1800" b="1" i="0" u="none" strike="noStrike" cap="none" dirty="0">
                <a:solidFill>
                  <a:srgbClr val="FFBA00"/>
                </a:solidFill>
                <a:latin typeface="Arial"/>
                <a:ea typeface="Arial"/>
                <a:cs typeface="Arial"/>
                <a:sym typeface="Arial"/>
              </a:endParaRPr>
            </a:p>
          </p:txBody>
        </p:sp>
        <p:pic>
          <p:nvPicPr>
            <p:cNvPr id="2" name="Google Shape;181;p18">
              <a:extLst>
                <a:ext uri="{FF2B5EF4-FFF2-40B4-BE49-F238E27FC236}">
                  <a16:creationId xmlns:a16="http://schemas.microsoft.com/office/drawing/2014/main" id="{39490700-3FD6-915F-4A1E-E34FCC8FAA27}"/>
                </a:ext>
              </a:extLst>
            </p:cNvPr>
            <p:cNvPicPr preferRelativeResize="0"/>
            <p:nvPr/>
          </p:nvPicPr>
          <p:blipFill>
            <a:blip r:embed="rId3">
              <a:alphaModFix/>
            </a:blip>
            <a:srcRect/>
            <a:stretch/>
          </p:blipFill>
          <p:spPr>
            <a:xfrm>
              <a:off x="4004006" y="2036474"/>
              <a:ext cx="2174015" cy="1811679"/>
            </a:xfrm>
            <a:prstGeom prst="rect">
              <a:avLst/>
            </a:prstGeom>
            <a:noFill/>
            <a:ln>
              <a:noFill/>
            </a:ln>
          </p:spPr>
        </p:pic>
      </p:grpSp>
      <p:grpSp>
        <p:nvGrpSpPr>
          <p:cNvPr id="8" name="Group 7">
            <a:extLst>
              <a:ext uri="{FF2B5EF4-FFF2-40B4-BE49-F238E27FC236}">
                <a16:creationId xmlns:a16="http://schemas.microsoft.com/office/drawing/2014/main" id="{03F11BEE-707D-1997-6F56-75B97A4CD92B}"/>
              </a:ext>
            </a:extLst>
          </p:cNvPr>
          <p:cNvGrpSpPr/>
          <p:nvPr/>
        </p:nvGrpSpPr>
        <p:grpSpPr>
          <a:xfrm>
            <a:off x="6783682" y="2660127"/>
            <a:ext cx="2127687" cy="2517249"/>
            <a:chOff x="6520927" y="2652176"/>
            <a:chExt cx="2127687" cy="2517249"/>
          </a:xfrm>
        </p:grpSpPr>
        <p:sp>
          <p:nvSpPr>
            <p:cNvPr id="191" name="Google Shape;191;p19"/>
            <p:cNvSpPr/>
            <p:nvPr/>
          </p:nvSpPr>
          <p:spPr>
            <a:xfrm>
              <a:off x="6776834" y="2728061"/>
              <a:ext cx="1615872" cy="1621302"/>
            </a:xfrm>
            <a:prstGeom prst="ellipse">
              <a:avLst/>
            </a:prstGeom>
            <a:solidFill>
              <a:srgbClr val="7030A0"/>
            </a:solidFill>
            <a:ln>
              <a:noFill/>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9"/>
            <p:cNvSpPr txBox="1"/>
            <p:nvPr/>
          </p:nvSpPr>
          <p:spPr>
            <a:xfrm>
              <a:off x="6647270" y="4837725"/>
              <a:ext cx="1875000" cy="3317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800" b="1" i="0" u="none" strike="noStrike" cap="none" dirty="0">
                  <a:solidFill>
                    <a:srgbClr val="8E008A"/>
                  </a:solidFill>
                  <a:latin typeface="Arial"/>
                  <a:ea typeface="Arial"/>
                  <a:cs typeface="Arial"/>
                  <a:sym typeface="Arial"/>
                </a:rPr>
                <a:t>Creating &amp; Experiencing</a:t>
              </a:r>
              <a:endParaRPr sz="1800" b="1" i="0" u="none" strike="noStrike" cap="none" dirty="0">
                <a:solidFill>
                  <a:srgbClr val="05AAAB"/>
                </a:solidFill>
                <a:latin typeface="Arial"/>
                <a:ea typeface="Arial"/>
                <a:cs typeface="Arial"/>
                <a:sym typeface="Arial"/>
              </a:endParaRPr>
            </a:p>
          </p:txBody>
        </p:sp>
        <p:pic>
          <p:nvPicPr>
            <p:cNvPr id="3" name="Google Shape;180;p18">
              <a:extLst>
                <a:ext uri="{FF2B5EF4-FFF2-40B4-BE49-F238E27FC236}">
                  <a16:creationId xmlns:a16="http://schemas.microsoft.com/office/drawing/2014/main" id="{9DAD4B32-3699-9AD7-8503-01CCFB71B5D1}"/>
                </a:ext>
              </a:extLst>
            </p:cNvPr>
            <p:cNvPicPr preferRelativeResize="0"/>
            <p:nvPr/>
          </p:nvPicPr>
          <p:blipFill>
            <a:blip r:embed="rId4">
              <a:alphaModFix/>
            </a:blip>
            <a:srcRect/>
            <a:stretch/>
          </p:blipFill>
          <p:spPr>
            <a:xfrm>
              <a:off x="6520927" y="2652176"/>
              <a:ext cx="2127687" cy="1773071"/>
            </a:xfrm>
            <a:prstGeom prst="rect">
              <a:avLst/>
            </a:prstGeom>
            <a:noFill/>
            <a:ln>
              <a:noFill/>
            </a:ln>
          </p:spPr>
        </p:pic>
      </p:grpSp>
      <p:pic>
        <p:nvPicPr>
          <p:cNvPr id="10" name="Google Shape;182;p18">
            <a:extLst>
              <a:ext uri="{FF2B5EF4-FFF2-40B4-BE49-F238E27FC236}">
                <a16:creationId xmlns:a16="http://schemas.microsoft.com/office/drawing/2014/main" id="{D8564005-B6DA-7160-8E3B-64A958E03274}"/>
              </a:ext>
            </a:extLst>
          </p:cNvPr>
          <p:cNvPicPr preferRelativeResize="0"/>
          <p:nvPr/>
        </p:nvPicPr>
        <p:blipFill>
          <a:blip r:embed="rId5">
            <a:alphaModFix/>
          </a:blip>
          <a:srcRect/>
          <a:stretch/>
        </p:blipFill>
        <p:spPr>
          <a:xfrm>
            <a:off x="1424774" y="2598283"/>
            <a:ext cx="2140736" cy="183491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0"/>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
        <p:nvSpPr>
          <p:cNvPr id="206" name="Google Shape;206;p20"/>
          <p:cNvSpPr txBox="1"/>
          <p:nvPr/>
        </p:nvSpPr>
        <p:spPr>
          <a:xfrm>
            <a:off x="6427450" y="687975"/>
            <a:ext cx="30291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a:solidFill>
                  <a:srgbClr val="0B68B3"/>
                </a:solidFill>
                <a:latin typeface="Arial"/>
                <a:ea typeface="Arial"/>
                <a:cs typeface="Arial"/>
                <a:sym typeface="Arial"/>
              </a:rPr>
              <a:t>SECTORS</a:t>
            </a:r>
            <a:endParaRPr sz="2400" b="0" i="0" u="none" strike="noStrike" cap="none">
              <a:solidFill>
                <a:srgbClr val="0B68B3"/>
              </a:solidFill>
              <a:latin typeface="Arial"/>
              <a:ea typeface="Arial"/>
              <a:cs typeface="Arial"/>
              <a:sym typeface="Arial"/>
            </a:endParaRPr>
          </a:p>
        </p:txBody>
      </p:sp>
      <p:grpSp>
        <p:nvGrpSpPr>
          <p:cNvPr id="9" name="Group 8">
            <a:extLst>
              <a:ext uri="{FF2B5EF4-FFF2-40B4-BE49-F238E27FC236}">
                <a16:creationId xmlns:a16="http://schemas.microsoft.com/office/drawing/2014/main" id="{24106A9D-E95F-406F-8A96-37572320C938}"/>
              </a:ext>
            </a:extLst>
          </p:cNvPr>
          <p:cNvGrpSpPr/>
          <p:nvPr/>
        </p:nvGrpSpPr>
        <p:grpSpPr>
          <a:xfrm>
            <a:off x="8364813" y="1732309"/>
            <a:ext cx="2536354" cy="2777229"/>
            <a:chOff x="8794180" y="1549430"/>
            <a:chExt cx="2536354" cy="2777229"/>
          </a:xfrm>
        </p:grpSpPr>
        <p:sp>
          <p:nvSpPr>
            <p:cNvPr id="205" name="Google Shape;205;p20"/>
            <p:cNvSpPr/>
            <p:nvPr/>
          </p:nvSpPr>
          <p:spPr>
            <a:xfrm>
              <a:off x="9217340" y="1583792"/>
              <a:ext cx="1690034" cy="1695712"/>
            </a:xfrm>
            <a:prstGeom prst="ellipse">
              <a:avLst/>
            </a:prstGeom>
            <a:solidFill>
              <a:srgbClr val="E96200"/>
            </a:solidFill>
            <a:ln>
              <a:noFill/>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20"/>
            <p:cNvSpPr txBox="1"/>
            <p:nvPr/>
          </p:nvSpPr>
          <p:spPr>
            <a:xfrm>
              <a:off x="9170757" y="3678659"/>
              <a:ext cx="1783200" cy="648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800" b="1" i="0" u="none" strike="noStrike" cap="none" dirty="0">
                  <a:solidFill>
                    <a:srgbClr val="E96200"/>
                  </a:solidFill>
                  <a:latin typeface="Arial"/>
                  <a:ea typeface="Arial"/>
                  <a:cs typeface="Arial"/>
                  <a:sym typeface="Arial"/>
                </a:rPr>
                <a:t>Public</a:t>
              </a:r>
              <a:r>
                <a:rPr lang="en-US" sz="1800" b="1" dirty="0">
                  <a:solidFill>
                    <a:srgbClr val="E96200"/>
                  </a:solidFill>
                </a:rPr>
                <a:t> </a:t>
              </a:r>
              <a:r>
                <a:rPr lang="en-US" sz="1800" b="1" i="0" u="none" strike="noStrike" cap="none" dirty="0">
                  <a:solidFill>
                    <a:srgbClr val="E96200"/>
                  </a:solidFill>
                  <a:latin typeface="Arial"/>
                  <a:ea typeface="Arial"/>
                  <a:cs typeface="Arial"/>
                  <a:sym typeface="Arial"/>
                </a:rPr>
                <a:t>Safety</a:t>
              </a:r>
              <a:br>
                <a:rPr lang="en-US" sz="1800" b="1" i="0" u="none" strike="noStrike" cap="none" dirty="0">
                  <a:solidFill>
                    <a:srgbClr val="E96200"/>
                  </a:solidFill>
                  <a:latin typeface="Arial"/>
                  <a:ea typeface="Arial"/>
                  <a:cs typeface="Arial"/>
                  <a:sym typeface="Arial"/>
                </a:rPr>
              </a:br>
              <a:r>
                <a:rPr lang="en-US" sz="1800" b="1" i="0" u="none" strike="noStrike" cap="none" dirty="0">
                  <a:solidFill>
                    <a:srgbClr val="E96200"/>
                  </a:solidFill>
                  <a:latin typeface="Arial"/>
                  <a:ea typeface="Arial"/>
                  <a:cs typeface="Arial"/>
                  <a:sym typeface="Arial"/>
                </a:rPr>
                <a:t>&amp; Education</a:t>
              </a:r>
              <a:endParaRPr sz="1800" b="1" i="0" u="none" strike="noStrike" cap="none" dirty="0">
                <a:solidFill>
                  <a:srgbClr val="E96200"/>
                </a:solidFill>
                <a:latin typeface="Arial"/>
                <a:ea typeface="Arial"/>
                <a:cs typeface="Arial"/>
                <a:sym typeface="Arial"/>
              </a:endParaRPr>
            </a:p>
          </p:txBody>
        </p:sp>
        <p:pic>
          <p:nvPicPr>
            <p:cNvPr id="2" name="Google Shape;179;p18">
              <a:extLst>
                <a:ext uri="{FF2B5EF4-FFF2-40B4-BE49-F238E27FC236}">
                  <a16:creationId xmlns:a16="http://schemas.microsoft.com/office/drawing/2014/main" id="{B64A7867-54B0-8C19-D3A5-1A5461A8A335}"/>
                </a:ext>
              </a:extLst>
            </p:cNvPr>
            <p:cNvPicPr preferRelativeResize="0"/>
            <p:nvPr/>
          </p:nvPicPr>
          <p:blipFill>
            <a:blip r:embed="rId3">
              <a:alphaModFix/>
            </a:blip>
            <a:srcRect/>
            <a:stretch/>
          </p:blipFill>
          <p:spPr>
            <a:xfrm>
              <a:off x="8794180" y="1549430"/>
              <a:ext cx="2536354" cy="1811680"/>
            </a:xfrm>
            <a:prstGeom prst="rect">
              <a:avLst/>
            </a:prstGeom>
            <a:noFill/>
            <a:ln>
              <a:noFill/>
            </a:ln>
          </p:spPr>
        </p:pic>
      </p:grpSp>
      <p:grpSp>
        <p:nvGrpSpPr>
          <p:cNvPr id="7" name="Group 6">
            <a:extLst>
              <a:ext uri="{FF2B5EF4-FFF2-40B4-BE49-F238E27FC236}">
                <a16:creationId xmlns:a16="http://schemas.microsoft.com/office/drawing/2014/main" id="{07260349-6DC0-EA67-BDF2-685B3F2A590E}"/>
              </a:ext>
            </a:extLst>
          </p:cNvPr>
          <p:cNvGrpSpPr/>
          <p:nvPr/>
        </p:nvGrpSpPr>
        <p:grpSpPr>
          <a:xfrm>
            <a:off x="2939824" y="1732309"/>
            <a:ext cx="2898688" cy="3101528"/>
            <a:chOff x="3305583" y="1549430"/>
            <a:chExt cx="2898688" cy="3101528"/>
          </a:xfrm>
        </p:grpSpPr>
        <p:sp>
          <p:nvSpPr>
            <p:cNvPr id="207" name="Google Shape;207;p20"/>
            <p:cNvSpPr/>
            <p:nvPr/>
          </p:nvSpPr>
          <p:spPr>
            <a:xfrm>
              <a:off x="3910016" y="1562574"/>
              <a:ext cx="1691909" cy="1697594"/>
            </a:xfrm>
            <a:prstGeom prst="ellipse">
              <a:avLst/>
            </a:prstGeom>
            <a:solidFill>
              <a:srgbClr val="FFBA00"/>
            </a:solidFill>
            <a:ln>
              <a:noFill/>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20"/>
            <p:cNvSpPr txBox="1"/>
            <p:nvPr/>
          </p:nvSpPr>
          <p:spPr>
            <a:xfrm>
              <a:off x="3778514" y="3678659"/>
              <a:ext cx="1972500" cy="972299"/>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800" b="1" i="0" u="none" strike="noStrike" cap="none" dirty="0">
                  <a:solidFill>
                    <a:srgbClr val="FFBA00"/>
                  </a:solidFill>
                  <a:latin typeface="Arial"/>
                  <a:ea typeface="Arial"/>
                  <a:cs typeface="Arial"/>
                  <a:sym typeface="Arial"/>
                </a:rPr>
                <a:t>Professional</a:t>
              </a:r>
              <a:endParaRPr sz="1800" b="1" i="0" u="none" strike="noStrike" cap="none" dirty="0">
                <a:solidFill>
                  <a:srgbClr val="FFBA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2000"/>
                <a:buFont typeface="Arial"/>
                <a:buNone/>
              </a:pPr>
              <a:r>
                <a:rPr lang="en-US" sz="1800" b="1" i="0" u="none" strike="noStrike" cap="none" dirty="0">
                  <a:solidFill>
                    <a:srgbClr val="FFBA00"/>
                  </a:solidFill>
                  <a:latin typeface="Arial"/>
                  <a:ea typeface="Arial"/>
                  <a:cs typeface="Arial"/>
                  <a:sym typeface="Arial"/>
                </a:rPr>
                <a:t>Services, Business &amp; IT</a:t>
              </a:r>
              <a:endParaRPr sz="1800" b="1" i="0" u="none" strike="noStrike" cap="none" dirty="0">
                <a:solidFill>
                  <a:srgbClr val="FFBA00"/>
                </a:solidFill>
                <a:latin typeface="Arial"/>
                <a:ea typeface="Arial"/>
                <a:cs typeface="Arial"/>
                <a:sym typeface="Arial"/>
              </a:endParaRPr>
            </a:p>
          </p:txBody>
        </p:sp>
        <p:pic>
          <p:nvPicPr>
            <p:cNvPr id="4" name="Google Shape;176;p18">
              <a:extLst>
                <a:ext uri="{FF2B5EF4-FFF2-40B4-BE49-F238E27FC236}">
                  <a16:creationId xmlns:a16="http://schemas.microsoft.com/office/drawing/2014/main" id="{EB6C5748-036A-08A5-82D2-3E44B5B965D0}"/>
                </a:ext>
              </a:extLst>
            </p:cNvPr>
            <p:cNvPicPr preferRelativeResize="0"/>
            <p:nvPr/>
          </p:nvPicPr>
          <p:blipFill>
            <a:blip r:embed="rId4">
              <a:alphaModFix/>
            </a:blip>
            <a:srcRect/>
            <a:stretch/>
          </p:blipFill>
          <p:spPr>
            <a:xfrm>
              <a:off x="3305583" y="1549430"/>
              <a:ext cx="2898688" cy="1811680"/>
            </a:xfrm>
            <a:prstGeom prst="rect">
              <a:avLst/>
            </a:prstGeom>
            <a:noFill/>
            <a:ln>
              <a:noFill/>
            </a:ln>
          </p:spPr>
        </p:pic>
      </p:grpSp>
      <p:grpSp>
        <p:nvGrpSpPr>
          <p:cNvPr id="8" name="Group 7">
            <a:extLst>
              <a:ext uri="{FF2B5EF4-FFF2-40B4-BE49-F238E27FC236}">
                <a16:creationId xmlns:a16="http://schemas.microsoft.com/office/drawing/2014/main" id="{D1A8B129-AB21-CF68-7D32-863B65D9FBE1}"/>
              </a:ext>
            </a:extLst>
          </p:cNvPr>
          <p:cNvGrpSpPr/>
          <p:nvPr/>
        </p:nvGrpSpPr>
        <p:grpSpPr>
          <a:xfrm>
            <a:off x="93985" y="3037380"/>
            <a:ext cx="3397440" cy="3160332"/>
            <a:chOff x="5930242" y="2965821"/>
            <a:chExt cx="3397440" cy="3160332"/>
          </a:xfrm>
        </p:grpSpPr>
        <p:sp>
          <p:nvSpPr>
            <p:cNvPr id="208" name="Google Shape;208;p20"/>
            <p:cNvSpPr/>
            <p:nvPr/>
          </p:nvSpPr>
          <p:spPr>
            <a:xfrm>
              <a:off x="6794716" y="3019978"/>
              <a:ext cx="1668493" cy="1674099"/>
            </a:xfrm>
            <a:prstGeom prst="ellipse">
              <a:avLst/>
            </a:prstGeom>
            <a:solidFill>
              <a:srgbClr val="05AAAB"/>
            </a:solidFill>
            <a:ln>
              <a:noFill/>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0"/>
            <p:cNvSpPr txBox="1"/>
            <p:nvPr/>
          </p:nvSpPr>
          <p:spPr>
            <a:xfrm>
              <a:off x="6511622" y="5153853"/>
              <a:ext cx="2234681" cy="9723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800" b="1" i="0" u="none" strike="noStrike" cap="none" dirty="0">
                  <a:solidFill>
                    <a:srgbClr val="05AAAB"/>
                  </a:solidFill>
                  <a:latin typeface="Arial"/>
                  <a:ea typeface="Arial"/>
                  <a:cs typeface="Arial"/>
                  <a:sym typeface="Arial"/>
                </a:rPr>
                <a:t>Energy, </a:t>
              </a:r>
              <a:br>
                <a:rPr lang="en-US" sz="1800" b="1" i="0" u="none" strike="noStrike" cap="none" dirty="0">
                  <a:solidFill>
                    <a:srgbClr val="05AAAB"/>
                  </a:solidFill>
                  <a:latin typeface="Arial"/>
                  <a:ea typeface="Arial"/>
                  <a:cs typeface="Arial"/>
                  <a:sym typeface="Arial"/>
                </a:rPr>
              </a:br>
              <a:r>
                <a:rPr lang="en-US" sz="1800" b="1" i="0" u="none" strike="noStrike" cap="none" dirty="0">
                  <a:solidFill>
                    <a:srgbClr val="05AAAB"/>
                  </a:solidFill>
                  <a:latin typeface="Arial"/>
                  <a:ea typeface="Arial"/>
                  <a:cs typeface="Arial"/>
                  <a:sym typeface="Arial"/>
                </a:rPr>
                <a:t>Natural Resources, &amp; Agriculture</a:t>
              </a:r>
              <a:endParaRPr sz="1800" b="1" i="0" u="none" strike="noStrike" cap="none" dirty="0">
                <a:solidFill>
                  <a:srgbClr val="05AAAB"/>
                </a:solidFill>
                <a:latin typeface="Arial"/>
                <a:ea typeface="Arial"/>
                <a:cs typeface="Arial"/>
                <a:sym typeface="Arial"/>
              </a:endParaRPr>
            </a:p>
          </p:txBody>
        </p:sp>
        <p:pic>
          <p:nvPicPr>
            <p:cNvPr id="5" name="Google Shape;178;p18">
              <a:extLst>
                <a:ext uri="{FF2B5EF4-FFF2-40B4-BE49-F238E27FC236}">
                  <a16:creationId xmlns:a16="http://schemas.microsoft.com/office/drawing/2014/main" id="{CCDAE444-6B0C-BA1E-0863-966D506255B7}"/>
                </a:ext>
              </a:extLst>
            </p:cNvPr>
            <p:cNvPicPr preferRelativeResize="0"/>
            <p:nvPr/>
          </p:nvPicPr>
          <p:blipFill>
            <a:blip r:embed="rId5">
              <a:alphaModFix/>
            </a:blip>
            <a:srcRect/>
            <a:stretch/>
          </p:blipFill>
          <p:spPr>
            <a:xfrm>
              <a:off x="5930242" y="2965821"/>
              <a:ext cx="3397440" cy="1769498"/>
            </a:xfrm>
            <a:prstGeom prst="rect">
              <a:avLst/>
            </a:prstGeom>
            <a:noFill/>
            <a:ln>
              <a:noFill/>
            </a:ln>
          </p:spPr>
        </p:pic>
      </p:grpSp>
      <p:grpSp>
        <p:nvGrpSpPr>
          <p:cNvPr id="10" name="Group 9">
            <a:extLst>
              <a:ext uri="{FF2B5EF4-FFF2-40B4-BE49-F238E27FC236}">
                <a16:creationId xmlns:a16="http://schemas.microsoft.com/office/drawing/2014/main" id="{27EA4E57-1027-79DD-EBA1-F3548E9AF3F4}"/>
              </a:ext>
            </a:extLst>
          </p:cNvPr>
          <p:cNvGrpSpPr/>
          <p:nvPr/>
        </p:nvGrpSpPr>
        <p:grpSpPr>
          <a:xfrm>
            <a:off x="5375208" y="3037380"/>
            <a:ext cx="3538995" cy="3467988"/>
            <a:chOff x="71690" y="2965821"/>
            <a:chExt cx="3538995" cy="3467988"/>
          </a:xfrm>
        </p:grpSpPr>
        <p:sp>
          <p:nvSpPr>
            <p:cNvPr id="209" name="Google Shape;209;p20"/>
            <p:cNvSpPr/>
            <p:nvPr/>
          </p:nvSpPr>
          <p:spPr>
            <a:xfrm>
              <a:off x="998079" y="2990613"/>
              <a:ext cx="1686216" cy="1691882"/>
            </a:xfrm>
            <a:prstGeom prst="ellipse">
              <a:avLst/>
            </a:prstGeom>
            <a:solidFill>
              <a:srgbClr val="1A8BEA"/>
            </a:solidFill>
            <a:ln>
              <a:noFill/>
            </a:ln>
            <a:effectLst>
              <a:reflection stA="30000"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20"/>
            <p:cNvSpPr txBox="1"/>
            <p:nvPr/>
          </p:nvSpPr>
          <p:spPr>
            <a:xfrm>
              <a:off x="903687" y="5153853"/>
              <a:ext cx="1875000" cy="1279956"/>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1A8BEA"/>
                  </a:solidFill>
                  <a:latin typeface="Arial"/>
                  <a:ea typeface="Arial"/>
                  <a:cs typeface="Arial"/>
                  <a:sym typeface="Arial"/>
                </a:rPr>
                <a:t>Advanced Manufacturing, Supply Chain, &amp; Transportation</a:t>
              </a:r>
              <a:endParaRPr sz="1800" b="1" i="0" u="none" strike="noStrike" cap="none" dirty="0">
                <a:solidFill>
                  <a:srgbClr val="1A8BEA"/>
                </a:solidFill>
                <a:latin typeface="Arial"/>
                <a:ea typeface="Arial"/>
                <a:cs typeface="Arial"/>
                <a:sym typeface="Arial"/>
              </a:endParaRPr>
            </a:p>
          </p:txBody>
        </p:sp>
        <p:pic>
          <p:nvPicPr>
            <p:cNvPr id="6" name="Google Shape;177;p18">
              <a:extLst>
                <a:ext uri="{FF2B5EF4-FFF2-40B4-BE49-F238E27FC236}">
                  <a16:creationId xmlns:a16="http://schemas.microsoft.com/office/drawing/2014/main" id="{EDE1025E-FF96-1333-039A-8E9ADBA89BD5}"/>
                </a:ext>
              </a:extLst>
            </p:cNvPr>
            <p:cNvPicPr preferRelativeResize="0"/>
            <p:nvPr/>
          </p:nvPicPr>
          <p:blipFill>
            <a:blip r:embed="rId6">
              <a:alphaModFix/>
            </a:blip>
            <a:srcRect/>
            <a:stretch/>
          </p:blipFill>
          <p:spPr>
            <a:xfrm>
              <a:off x="71690" y="2965821"/>
              <a:ext cx="3538995" cy="1769498"/>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1"/>
          <p:cNvSpPr txBox="1">
            <a:spLocks noGrp="1"/>
          </p:cNvSpPr>
          <p:nvPr>
            <p:ph type="body" idx="1"/>
          </p:nvPr>
        </p:nvSpPr>
        <p:spPr>
          <a:xfrm>
            <a:off x="535000" y="1635901"/>
            <a:ext cx="4932739" cy="4313400"/>
          </a:xfrm>
          <a:prstGeom prst="rect">
            <a:avLst/>
          </a:prstGeom>
          <a:noFill/>
          <a:ln>
            <a:noFill/>
          </a:ln>
        </p:spPr>
        <p:txBody>
          <a:bodyPr spcFirstLastPara="1" wrap="square" lIns="0" tIns="0" rIns="0" bIns="0" anchor="t" anchorCtr="0">
            <a:noAutofit/>
          </a:bodyPr>
          <a:lstStyle/>
          <a:p>
            <a:pPr marL="228600" marR="0" lvl="0" indent="-228600" algn="l" rtl="0">
              <a:lnSpc>
                <a:spcPct val="100000"/>
              </a:lnSpc>
              <a:spcBef>
                <a:spcPts val="1000"/>
              </a:spcBef>
              <a:spcAft>
                <a:spcPts val="0"/>
              </a:spcAft>
              <a:buClr>
                <a:srgbClr val="404040"/>
              </a:buClr>
              <a:buSzPts val="3200"/>
              <a:buFont typeface="Arial"/>
              <a:buNone/>
            </a:pPr>
            <a:r>
              <a:rPr lang="en-US" sz="1800" b="1" i="0" u="none" strike="noStrike" cap="none" dirty="0">
                <a:solidFill>
                  <a:srgbClr val="0B68B3"/>
                </a:solidFill>
                <a:latin typeface="Arial"/>
                <a:ea typeface="Arial"/>
                <a:cs typeface="Arial"/>
                <a:sym typeface="Arial"/>
              </a:rPr>
              <a:t>High Demand Career:</a:t>
            </a:r>
            <a:r>
              <a:rPr lang="en-US" sz="1800" b="0" i="0" u="none" strike="noStrike" cap="none" dirty="0">
                <a:solidFill>
                  <a:srgbClr val="0B68B3"/>
                </a:solidFill>
                <a:latin typeface="Arial"/>
                <a:ea typeface="Arial"/>
                <a:cs typeface="Arial"/>
                <a:sym typeface="Arial"/>
              </a:rPr>
              <a:t> </a:t>
            </a:r>
            <a:r>
              <a:rPr lang="en-US" sz="1800" b="0" i="0" u="none" strike="noStrike" cap="none" dirty="0">
                <a:solidFill>
                  <a:srgbClr val="000000"/>
                </a:solidFill>
                <a:latin typeface="Arial"/>
                <a:ea typeface="Arial"/>
                <a:cs typeface="Arial"/>
                <a:sym typeface="Arial"/>
              </a:rPr>
              <a:t>Career that has more openings than qualified candidates to fill them currently or in the future</a:t>
            </a:r>
            <a:endParaRPr sz="1800" b="0" i="0" u="none" strike="noStrike" cap="none" dirty="0">
              <a:solidFill>
                <a:srgbClr val="000000"/>
              </a:solidFill>
              <a:latin typeface="Arial"/>
              <a:ea typeface="Arial"/>
              <a:cs typeface="Arial"/>
              <a:sym typeface="Arial"/>
            </a:endParaRPr>
          </a:p>
          <a:p>
            <a:pPr marL="228600" marR="457200" lvl="0" indent="-228600" algn="l" rtl="0">
              <a:lnSpc>
                <a:spcPct val="100000"/>
              </a:lnSpc>
              <a:spcBef>
                <a:spcPts val="1000"/>
              </a:spcBef>
              <a:spcAft>
                <a:spcPts val="0"/>
              </a:spcAft>
              <a:buClr>
                <a:srgbClr val="404040"/>
              </a:buClr>
              <a:buSzPts val="3200"/>
              <a:buFont typeface="Arial"/>
              <a:buNone/>
            </a:pPr>
            <a:r>
              <a:rPr lang="en-US" sz="1800" b="1" i="0" u="none" strike="noStrike" cap="none" dirty="0">
                <a:solidFill>
                  <a:srgbClr val="0B68B3"/>
                </a:solidFill>
                <a:latin typeface="Arial"/>
                <a:ea typeface="Arial"/>
                <a:cs typeface="Arial"/>
                <a:sym typeface="Arial"/>
              </a:rPr>
              <a:t>Hard to Find Career:</a:t>
            </a:r>
            <a:r>
              <a:rPr lang="en-US" sz="1800" b="0" i="0" u="none" strike="noStrike" cap="none" dirty="0">
                <a:solidFill>
                  <a:srgbClr val="0B68B3"/>
                </a:solidFill>
                <a:latin typeface="Arial"/>
                <a:ea typeface="Arial"/>
                <a:cs typeface="Arial"/>
                <a:sym typeface="Arial"/>
              </a:rPr>
              <a:t> </a:t>
            </a:r>
            <a:r>
              <a:rPr lang="en-US" sz="1800" b="0" i="0" u="none" strike="noStrike" cap="none" dirty="0">
                <a:solidFill>
                  <a:srgbClr val="000000"/>
                </a:solidFill>
                <a:latin typeface="Arial"/>
                <a:ea typeface="Arial"/>
                <a:cs typeface="Arial"/>
                <a:sym typeface="Arial"/>
              </a:rPr>
              <a:t>Career with low number of openings and few qualified candidates</a:t>
            </a:r>
            <a:endParaRPr sz="18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1000"/>
              </a:spcBef>
              <a:spcAft>
                <a:spcPts val="0"/>
              </a:spcAft>
              <a:buClr>
                <a:srgbClr val="404040"/>
              </a:buClr>
              <a:buSzPts val="3200"/>
              <a:buFont typeface="Arial"/>
              <a:buNone/>
            </a:pPr>
            <a:r>
              <a:rPr lang="en-US" sz="1800" b="1" i="0" u="none" strike="noStrike" cap="none" dirty="0">
                <a:solidFill>
                  <a:srgbClr val="0B68B3"/>
                </a:solidFill>
                <a:latin typeface="Arial"/>
                <a:ea typeface="Arial"/>
                <a:cs typeface="Arial"/>
                <a:sym typeface="Arial"/>
              </a:rPr>
              <a:t>Salary: </a:t>
            </a:r>
            <a:r>
              <a:rPr lang="en-US" sz="1800" b="0" i="0" u="none" strike="noStrike" cap="none" dirty="0">
                <a:solidFill>
                  <a:srgbClr val="000000"/>
                </a:solidFill>
                <a:latin typeface="Arial"/>
                <a:ea typeface="Arial"/>
                <a:cs typeface="Arial"/>
                <a:sym typeface="Arial"/>
              </a:rPr>
              <a:t>Money paid to a worker at regular periods over the course of one year</a:t>
            </a:r>
            <a:endParaRPr sz="18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1000"/>
              </a:spcBef>
              <a:spcAft>
                <a:spcPts val="0"/>
              </a:spcAft>
              <a:buClr>
                <a:srgbClr val="404040"/>
              </a:buClr>
              <a:buSzPts val="3200"/>
              <a:buFont typeface="Arial"/>
              <a:buNone/>
            </a:pPr>
            <a:r>
              <a:rPr lang="en-US" sz="1800" b="1" i="0" u="none" strike="noStrike" cap="none" dirty="0">
                <a:solidFill>
                  <a:srgbClr val="0B68B3"/>
                </a:solidFill>
                <a:latin typeface="Arial"/>
                <a:ea typeface="Arial"/>
                <a:cs typeface="Arial"/>
                <a:sym typeface="Arial"/>
              </a:rPr>
              <a:t>Salary Range:</a:t>
            </a:r>
            <a:r>
              <a:rPr lang="en-US" sz="1800" b="0" i="0" u="none" strike="noStrike" cap="none" dirty="0">
                <a:solidFill>
                  <a:srgbClr val="0B68B3"/>
                </a:solidFill>
                <a:latin typeface="Arial"/>
                <a:ea typeface="Arial"/>
                <a:cs typeface="Arial"/>
                <a:sym typeface="Arial"/>
              </a:rPr>
              <a:t> </a:t>
            </a:r>
            <a:r>
              <a:rPr lang="en-US" sz="1800" b="0" i="0" u="none" strike="noStrike" cap="none" dirty="0">
                <a:solidFill>
                  <a:srgbClr val="000000"/>
                </a:solidFill>
                <a:latin typeface="Arial"/>
                <a:ea typeface="Arial"/>
                <a:cs typeface="Arial"/>
                <a:sym typeface="Arial"/>
              </a:rPr>
              <a:t>A range of money an employer is willing to pay an employee for a particular career</a:t>
            </a:r>
            <a:endParaRPr sz="1800" b="0" i="0" u="none" strike="noStrike" cap="none" dirty="0">
              <a:solidFill>
                <a:srgbClr val="000000"/>
              </a:solidFill>
              <a:latin typeface="Arial"/>
              <a:ea typeface="Arial"/>
              <a:cs typeface="Arial"/>
              <a:sym typeface="Arial"/>
            </a:endParaRPr>
          </a:p>
          <a:p>
            <a:pPr marL="228600" marR="548640" lvl="0" indent="-228600" algn="l" rtl="0">
              <a:lnSpc>
                <a:spcPct val="100000"/>
              </a:lnSpc>
              <a:spcBef>
                <a:spcPts val="1000"/>
              </a:spcBef>
              <a:spcAft>
                <a:spcPts val="0"/>
              </a:spcAft>
              <a:buClr>
                <a:srgbClr val="404040"/>
              </a:buClr>
              <a:buSzPts val="3200"/>
              <a:buFont typeface="Arial"/>
              <a:buNone/>
            </a:pPr>
            <a:r>
              <a:rPr lang="en-US" sz="1800" b="1" i="0" u="none" strike="noStrike" cap="none" dirty="0">
                <a:solidFill>
                  <a:srgbClr val="0B68B3"/>
                </a:solidFill>
                <a:latin typeface="Arial"/>
                <a:ea typeface="Arial"/>
                <a:cs typeface="Arial"/>
                <a:sym typeface="Arial"/>
              </a:rPr>
              <a:t>Career Pathway: </a:t>
            </a:r>
            <a:r>
              <a:rPr lang="en-US" sz="1800" b="0" i="0" u="none" strike="noStrike" cap="none" dirty="0">
                <a:solidFill>
                  <a:srgbClr val="000000"/>
                </a:solidFill>
                <a:latin typeface="Arial"/>
                <a:ea typeface="Arial"/>
                <a:cs typeface="Arial"/>
                <a:sym typeface="Arial"/>
              </a:rPr>
              <a:t>A combination of rigorous and high-quality education, training, and other services that prepares an individual for a specific career</a:t>
            </a:r>
            <a:endParaRPr sz="1800" b="0" i="0" u="none" strike="noStrike" cap="none" dirty="0">
              <a:solidFill>
                <a:srgbClr val="000000"/>
              </a:solidFill>
              <a:latin typeface="Arial"/>
              <a:ea typeface="Arial"/>
              <a:cs typeface="Arial"/>
              <a:sym typeface="Arial"/>
            </a:endParaRPr>
          </a:p>
        </p:txBody>
      </p:sp>
      <p:sp>
        <p:nvSpPr>
          <p:cNvPr id="224" name="Google Shape;224;p21"/>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sp>
        <p:nvSpPr>
          <p:cNvPr id="225" name="Google Shape;225;p21"/>
          <p:cNvSpPr txBox="1">
            <a:spLocks noGrp="1"/>
          </p:cNvSpPr>
          <p:nvPr>
            <p:ph type="body" idx="2"/>
          </p:nvPr>
        </p:nvSpPr>
        <p:spPr>
          <a:xfrm>
            <a:off x="5825918" y="1635901"/>
            <a:ext cx="4157837" cy="4313400"/>
          </a:xfrm>
          <a:prstGeom prst="rect">
            <a:avLst/>
          </a:prstGeom>
          <a:noFill/>
          <a:ln>
            <a:noFill/>
          </a:ln>
        </p:spPr>
        <p:txBody>
          <a:bodyPr spcFirstLastPara="1" wrap="square" lIns="0" tIns="0" rIns="0" bIns="0" anchor="t" anchorCtr="0">
            <a:noAutofit/>
          </a:bodyPr>
          <a:lstStyle/>
          <a:p>
            <a:pPr marL="228600" marR="274320" lvl="0" indent="-228600" algn="l" rtl="0">
              <a:lnSpc>
                <a:spcPct val="100000"/>
              </a:lnSpc>
              <a:spcBef>
                <a:spcPts val="1000"/>
              </a:spcBef>
              <a:spcAft>
                <a:spcPts val="0"/>
              </a:spcAft>
              <a:buClr>
                <a:srgbClr val="404040"/>
              </a:buClr>
              <a:buSzPts val="3200"/>
              <a:buFont typeface="Arial"/>
              <a:buNone/>
            </a:pPr>
            <a:r>
              <a:rPr lang="en-US" sz="1800" b="1" i="0" u="none" strike="noStrike" cap="none">
                <a:solidFill>
                  <a:srgbClr val="0B68B3"/>
                </a:solidFill>
                <a:latin typeface="Arial"/>
                <a:ea typeface="Arial"/>
                <a:cs typeface="Arial"/>
                <a:sym typeface="Arial"/>
              </a:rPr>
              <a:t>GED:</a:t>
            </a:r>
            <a:r>
              <a:rPr lang="en-US" sz="1800" b="0" i="0" u="none" strike="noStrike" cap="none">
                <a:solidFill>
                  <a:srgbClr val="0B68B3"/>
                </a:solidFill>
                <a:latin typeface="Arial"/>
                <a:ea typeface="Arial"/>
                <a:cs typeface="Arial"/>
                <a:sym typeface="Arial"/>
              </a:rPr>
              <a:t> </a:t>
            </a:r>
            <a:r>
              <a:rPr lang="en-US" sz="1800" b="0" i="0" u="none" strike="noStrike" cap="none">
                <a:solidFill>
                  <a:schemeClr val="dk1"/>
                </a:solidFill>
                <a:latin typeface="Arial"/>
                <a:ea typeface="Arial"/>
                <a:cs typeface="Arial"/>
                <a:sym typeface="Arial"/>
              </a:rPr>
              <a:t>General Equivalency Diploma; testing services that provide an equivalent to a high school diploma</a:t>
            </a:r>
            <a:endParaRPr sz="1800" b="0" i="0" u="none" strike="noStrike" cap="none">
              <a:solidFill>
                <a:schemeClr val="dk1"/>
              </a:solidFill>
              <a:latin typeface="Arial"/>
              <a:ea typeface="Arial"/>
              <a:cs typeface="Arial"/>
              <a:sym typeface="Arial"/>
            </a:endParaRPr>
          </a:p>
          <a:p>
            <a:pPr marL="228600" marR="0" lvl="0" indent="-228600" algn="l" rtl="0">
              <a:lnSpc>
                <a:spcPct val="100000"/>
              </a:lnSpc>
              <a:spcBef>
                <a:spcPts val="1000"/>
              </a:spcBef>
              <a:spcAft>
                <a:spcPts val="0"/>
              </a:spcAft>
              <a:buClr>
                <a:srgbClr val="404040"/>
              </a:buClr>
              <a:buSzPts val="3200"/>
              <a:buFont typeface="Arial"/>
              <a:buNone/>
            </a:pPr>
            <a:r>
              <a:rPr lang="en-US" sz="1800" b="1" i="0" u="none" strike="noStrike" cap="none">
                <a:solidFill>
                  <a:srgbClr val="0B68B3"/>
                </a:solidFill>
                <a:latin typeface="Arial"/>
                <a:ea typeface="Arial"/>
                <a:cs typeface="Arial"/>
                <a:sym typeface="Arial"/>
              </a:rPr>
              <a:t>Post Secondary</a:t>
            </a:r>
            <a:r>
              <a:rPr lang="en-US" sz="1800" b="1" i="0" u="none" strike="noStrike" cap="none">
                <a:solidFill>
                  <a:schemeClr val="dk1"/>
                </a:solidFill>
                <a:latin typeface="Arial"/>
                <a:ea typeface="Arial"/>
                <a:cs typeface="Arial"/>
                <a:sym typeface="Arial"/>
              </a:rPr>
              <a:t>:</a:t>
            </a:r>
            <a:r>
              <a:rPr lang="en-US" sz="1800" b="0" i="0" u="none" strike="noStrike" cap="none">
                <a:solidFill>
                  <a:schemeClr val="dk1"/>
                </a:solidFill>
                <a:latin typeface="Arial"/>
                <a:ea typeface="Arial"/>
                <a:cs typeface="Arial"/>
                <a:sym typeface="Arial"/>
              </a:rPr>
              <a:t> Education after high school</a:t>
            </a:r>
            <a:endParaRPr sz="1800" b="0" i="0" u="none" strike="noStrike" cap="none">
              <a:solidFill>
                <a:schemeClr val="dk1"/>
              </a:solidFill>
              <a:latin typeface="Arial"/>
              <a:ea typeface="Arial"/>
              <a:cs typeface="Arial"/>
              <a:sym typeface="Arial"/>
            </a:endParaRPr>
          </a:p>
          <a:p>
            <a:pPr marL="228600" marR="457200" lvl="0" indent="-228600" algn="l" rtl="0">
              <a:lnSpc>
                <a:spcPct val="100000"/>
              </a:lnSpc>
              <a:spcBef>
                <a:spcPts val="1000"/>
              </a:spcBef>
              <a:spcAft>
                <a:spcPts val="0"/>
              </a:spcAft>
              <a:buClr>
                <a:srgbClr val="404040"/>
              </a:buClr>
              <a:buSzPts val="3200"/>
              <a:buFont typeface="Arial"/>
              <a:buNone/>
            </a:pPr>
            <a:r>
              <a:rPr lang="en-US" sz="1800" b="1" i="0" u="none" strike="noStrike" cap="none">
                <a:solidFill>
                  <a:srgbClr val="0B68B3"/>
                </a:solidFill>
                <a:latin typeface="Arial"/>
                <a:ea typeface="Arial"/>
                <a:cs typeface="Arial"/>
                <a:sym typeface="Arial"/>
              </a:rPr>
              <a:t>2 Year College: </a:t>
            </a:r>
            <a:r>
              <a:rPr lang="en-US" sz="1800" b="0" i="0" u="none" strike="noStrike" cap="none">
                <a:solidFill>
                  <a:schemeClr val="dk1"/>
                </a:solidFill>
                <a:latin typeface="Arial"/>
                <a:ea typeface="Arial"/>
                <a:cs typeface="Arial"/>
                <a:sym typeface="Arial"/>
              </a:rPr>
              <a:t>Community technical, or career college that offers Associate Degrees</a:t>
            </a:r>
            <a:endParaRPr sz="1800" b="0" i="0" u="none" strike="noStrike" cap="none">
              <a:solidFill>
                <a:schemeClr val="dk1"/>
              </a:solidFill>
              <a:latin typeface="Arial"/>
              <a:ea typeface="Arial"/>
              <a:cs typeface="Arial"/>
              <a:sym typeface="Arial"/>
            </a:endParaRPr>
          </a:p>
          <a:p>
            <a:pPr marL="228600" marR="0" lvl="0" indent="-228600" algn="l" rtl="0">
              <a:lnSpc>
                <a:spcPct val="100000"/>
              </a:lnSpc>
              <a:spcBef>
                <a:spcPts val="1000"/>
              </a:spcBef>
              <a:spcAft>
                <a:spcPts val="0"/>
              </a:spcAft>
              <a:buClr>
                <a:srgbClr val="404040"/>
              </a:buClr>
              <a:buSzPts val="3200"/>
              <a:buFont typeface="Arial"/>
              <a:buNone/>
            </a:pPr>
            <a:r>
              <a:rPr lang="en-US" sz="1800" b="1" i="0" u="none" strike="noStrike" cap="none">
                <a:solidFill>
                  <a:srgbClr val="0B68B3"/>
                </a:solidFill>
                <a:latin typeface="Arial"/>
                <a:ea typeface="Arial"/>
                <a:cs typeface="Arial"/>
                <a:sym typeface="Arial"/>
              </a:rPr>
              <a:t>4 Year College:</a:t>
            </a:r>
            <a:r>
              <a:rPr lang="en-US" sz="1800" b="0" i="0" u="none" strike="noStrike" cap="none">
                <a:solidFill>
                  <a:srgbClr val="0B68B3"/>
                </a:solidFill>
                <a:latin typeface="Arial"/>
                <a:ea typeface="Arial"/>
                <a:cs typeface="Arial"/>
                <a:sym typeface="Arial"/>
              </a:rPr>
              <a:t> </a:t>
            </a:r>
            <a:r>
              <a:rPr lang="en-US" sz="1800" b="0" i="0" u="none" strike="noStrike" cap="none">
                <a:solidFill>
                  <a:schemeClr val="dk1"/>
                </a:solidFill>
                <a:latin typeface="Arial"/>
                <a:ea typeface="Arial"/>
                <a:cs typeface="Arial"/>
                <a:sym typeface="Arial"/>
              </a:rPr>
              <a:t>Colleges and Universities that offer Bachelor’s Degrees; also known as an Undergraduate Degree</a:t>
            </a:r>
            <a:endParaRPr sz="1800" b="0" i="0" u="none" strike="noStrike" cap="none">
              <a:solidFill>
                <a:schemeClr val="dk1"/>
              </a:solidFill>
              <a:latin typeface="Arial"/>
              <a:ea typeface="Arial"/>
              <a:cs typeface="Arial"/>
              <a:sym typeface="Arial"/>
            </a:endParaRPr>
          </a:p>
          <a:p>
            <a:pPr marL="228600" marR="0" lvl="0" indent="-228600" algn="l" rtl="0">
              <a:lnSpc>
                <a:spcPct val="100000"/>
              </a:lnSpc>
              <a:spcBef>
                <a:spcPts val="1000"/>
              </a:spcBef>
              <a:spcAft>
                <a:spcPts val="0"/>
              </a:spcAft>
              <a:buClr>
                <a:srgbClr val="404040"/>
              </a:buClr>
              <a:buSzPts val="3200"/>
              <a:buFont typeface="Arial"/>
              <a:buNone/>
            </a:pPr>
            <a:r>
              <a:rPr lang="en-US" sz="1800" b="1" i="0" u="none" strike="noStrike" cap="none">
                <a:solidFill>
                  <a:srgbClr val="0B68B3"/>
                </a:solidFill>
                <a:latin typeface="Arial"/>
                <a:ea typeface="Arial"/>
                <a:cs typeface="Arial"/>
                <a:sym typeface="Arial"/>
              </a:rPr>
              <a:t>OJT – On the Job Training:</a:t>
            </a:r>
            <a:r>
              <a:rPr lang="en-US" sz="1800" b="0" i="0" u="none" strike="noStrike" cap="none">
                <a:solidFill>
                  <a:srgbClr val="0B68B3"/>
                </a:solidFill>
                <a:latin typeface="Arial"/>
                <a:ea typeface="Arial"/>
                <a:cs typeface="Arial"/>
                <a:sym typeface="Arial"/>
              </a:rPr>
              <a:t> </a:t>
            </a:r>
            <a:r>
              <a:rPr lang="en-US" sz="1800" b="0" i="0" u="none" strike="noStrike" cap="none">
                <a:solidFill>
                  <a:schemeClr val="dk1"/>
                </a:solidFill>
                <a:latin typeface="Arial"/>
                <a:ea typeface="Arial"/>
                <a:cs typeface="Arial"/>
                <a:sym typeface="Arial"/>
              </a:rPr>
              <a:t>A method for teaching employees competencies and skills while performing job duties</a:t>
            </a:r>
            <a:endParaRPr sz="1800" b="0" i="0" u="none" strike="noStrike" cap="none">
              <a:solidFill>
                <a:schemeClr val="dk1"/>
              </a:solidFill>
              <a:latin typeface="Arial"/>
              <a:ea typeface="Arial"/>
              <a:cs typeface="Arial"/>
              <a:sym typeface="Arial"/>
            </a:endParaRPr>
          </a:p>
        </p:txBody>
      </p:sp>
      <p:sp>
        <p:nvSpPr>
          <p:cNvPr id="226" name="Google Shape;226;p21"/>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pic>
        <p:nvPicPr>
          <p:cNvPr id="227" name="Google Shape;227;p21"/>
          <p:cNvPicPr preferRelativeResize="0"/>
          <p:nvPr/>
        </p:nvPicPr>
        <p:blipFill rotWithShape="1">
          <a:blip r:embed="rId3">
            <a:alphaModFix/>
          </a:blip>
          <a:srcRect/>
          <a:stretch/>
        </p:blipFill>
        <p:spPr>
          <a:xfrm flipH="1">
            <a:off x="9104125" y="308550"/>
            <a:ext cx="2795426" cy="21478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2"/>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
        <p:nvSpPr>
          <p:cNvPr id="234" name="Google Shape;234;p22"/>
          <p:cNvSpPr txBox="1"/>
          <p:nvPr/>
        </p:nvSpPr>
        <p:spPr>
          <a:xfrm>
            <a:off x="2118950" y="2008050"/>
            <a:ext cx="5890200" cy="429861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i="0" u="none" strike="noStrike" cap="none">
                <a:solidFill>
                  <a:srgbClr val="0B68B3"/>
                </a:solidFill>
                <a:latin typeface="Arial"/>
                <a:ea typeface="Arial"/>
                <a:cs typeface="Arial"/>
                <a:sym typeface="Arial"/>
              </a:rPr>
              <a:t>GROUPS</a:t>
            </a:r>
            <a:endParaRPr sz="2400" b="0" i="0" u="none" strike="noStrike" cap="none">
              <a:solidFill>
                <a:srgbClr val="0B68B3"/>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2800"/>
              <a:buFont typeface="Arial"/>
              <a:buNone/>
            </a:pPr>
            <a:r>
              <a:rPr lang="en-US" sz="1800" b="0" i="0" u="none" strike="noStrike" cap="none">
                <a:solidFill>
                  <a:srgbClr val="595959"/>
                </a:solidFill>
                <a:latin typeface="Arial"/>
                <a:ea typeface="Arial"/>
                <a:cs typeface="Arial"/>
                <a:sym typeface="Arial"/>
              </a:rPr>
              <a:t>Work with your group to answer the following questions using the SCK LAUNCH website.</a:t>
            </a: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1800" b="0" i="0" u="none" strike="noStrike" cap="none">
                <a:solidFill>
                  <a:srgbClr val="595959"/>
                </a:solidFill>
                <a:latin typeface="Arial"/>
                <a:ea typeface="Arial"/>
                <a:cs typeface="Arial"/>
                <a:sym typeface="Arial"/>
              </a:rPr>
              <a:t> </a:t>
            </a: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400" b="1" i="0" u="none" strike="noStrike" cap="none">
                <a:solidFill>
                  <a:srgbClr val="0B68B3"/>
                </a:solidFill>
                <a:latin typeface="Arial"/>
                <a:ea typeface="Arial"/>
                <a:cs typeface="Arial"/>
                <a:sym typeface="Arial"/>
              </a:rPr>
              <a:t>WRITE</a:t>
            </a:r>
            <a:endParaRPr sz="2400" b="0" i="0" u="none" strike="noStrike" cap="none">
              <a:solidFill>
                <a:srgbClr val="0B68B3"/>
              </a:solidFill>
              <a:latin typeface="Arial"/>
              <a:ea typeface="Arial"/>
              <a:cs typeface="Arial"/>
              <a:sym typeface="Arial"/>
            </a:endParaRPr>
          </a:p>
          <a:p>
            <a:pPr marL="274320" marR="0" lvl="0" indent="-274320" algn="l" rtl="0">
              <a:lnSpc>
                <a:spcPct val="100000"/>
              </a:lnSpc>
              <a:spcBef>
                <a:spcPts val="1000"/>
              </a:spcBef>
              <a:spcAft>
                <a:spcPts val="0"/>
              </a:spcAft>
              <a:buClr>
                <a:srgbClr val="000000"/>
              </a:buClr>
              <a:buSzPts val="1800"/>
              <a:buFont typeface="Arial"/>
              <a:buNone/>
            </a:pPr>
            <a:r>
              <a:rPr lang="en-US" sz="1800" b="1" i="0" u="none" strike="noStrike" cap="none">
                <a:solidFill>
                  <a:srgbClr val="EF4E3E"/>
                </a:solidFill>
                <a:latin typeface="Arial"/>
                <a:ea typeface="Arial"/>
                <a:cs typeface="Arial"/>
                <a:sym typeface="Arial"/>
              </a:rPr>
              <a:t>1.</a:t>
            </a:r>
            <a:r>
              <a:rPr lang="en-US" sz="1800" b="0" i="0" u="none" strike="noStrike" cap="none">
                <a:solidFill>
                  <a:srgbClr val="595959"/>
                </a:solidFill>
                <a:latin typeface="Arial"/>
                <a:ea typeface="Arial"/>
                <a:cs typeface="Arial"/>
                <a:sym typeface="Arial"/>
              </a:rPr>
              <a:t> Watch the sector video for your group. What is your main take away? 		</a:t>
            </a:r>
            <a:endParaRPr sz="1800" b="0" i="0" u="none" strike="noStrike" cap="none">
              <a:solidFill>
                <a:srgbClr val="000000"/>
              </a:solidFill>
              <a:latin typeface="Arial"/>
              <a:ea typeface="Arial"/>
              <a:cs typeface="Arial"/>
              <a:sym typeface="Arial"/>
            </a:endParaRPr>
          </a:p>
          <a:p>
            <a:pPr marL="274320" marR="0" lvl="0" indent="-274320" algn="l" rtl="0">
              <a:lnSpc>
                <a:spcPct val="100000"/>
              </a:lnSpc>
              <a:spcBef>
                <a:spcPts val="1000"/>
              </a:spcBef>
              <a:spcAft>
                <a:spcPts val="0"/>
              </a:spcAft>
              <a:buClr>
                <a:srgbClr val="000000"/>
              </a:buClr>
              <a:buSzPts val="2800"/>
              <a:buFont typeface="Arial"/>
              <a:buNone/>
            </a:pPr>
            <a:r>
              <a:rPr lang="en-US" sz="1800" b="1" i="0" u="none" strike="noStrike" cap="none">
                <a:solidFill>
                  <a:srgbClr val="EF4E3E"/>
                </a:solidFill>
                <a:latin typeface="Arial"/>
                <a:ea typeface="Arial"/>
                <a:cs typeface="Arial"/>
                <a:sym typeface="Arial"/>
              </a:rPr>
              <a:t>2.</a:t>
            </a:r>
            <a:r>
              <a:rPr lang="en-US" sz="1800" b="0" i="0" u="none" strike="noStrike" cap="none">
                <a:solidFill>
                  <a:srgbClr val="EF4E3E"/>
                </a:solidFill>
                <a:latin typeface="Arial"/>
                <a:ea typeface="Arial"/>
                <a:cs typeface="Arial"/>
                <a:sym typeface="Arial"/>
              </a:rPr>
              <a:t> </a:t>
            </a:r>
            <a:r>
              <a:rPr lang="en-US" sz="1800" b="0" i="0" u="none" strike="noStrike" cap="none">
                <a:solidFill>
                  <a:srgbClr val="222222"/>
                </a:solidFill>
                <a:latin typeface="Arial"/>
                <a:ea typeface="Arial"/>
                <a:cs typeface="Arial"/>
                <a:sym typeface="Arial"/>
              </a:rPr>
              <a:t>What career(s) look interesting and what are the education requirements?</a:t>
            </a:r>
            <a:endParaRPr/>
          </a:p>
          <a:p>
            <a:pPr marL="274320" marR="0" lvl="0" indent="-274320" algn="l" rtl="0">
              <a:lnSpc>
                <a:spcPct val="100000"/>
              </a:lnSpc>
              <a:spcBef>
                <a:spcPts val="1000"/>
              </a:spcBef>
              <a:spcAft>
                <a:spcPts val="0"/>
              </a:spcAft>
              <a:buClr>
                <a:srgbClr val="000000"/>
              </a:buClr>
              <a:buSzPts val="2800"/>
              <a:buFont typeface="Arial"/>
              <a:buNone/>
            </a:pPr>
            <a:r>
              <a:rPr lang="en-US" sz="1800" b="1" i="0" u="none" strike="noStrike" cap="none">
                <a:solidFill>
                  <a:srgbClr val="EF4E3E"/>
                </a:solidFill>
                <a:latin typeface="Arial"/>
                <a:ea typeface="Arial"/>
                <a:cs typeface="Arial"/>
                <a:sym typeface="Arial"/>
              </a:rPr>
              <a:t>3.</a:t>
            </a:r>
            <a:r>
              <a:rPr lang="en-US" sz="1800" b="0" i="0" u="none" strike="noStrike" cap="none">
                <a:solidFill>
                  <a:srgbClr val="595959"/>
                </a:solidFill>
                <a:latin typeface="Arial"/>
                <a:ea typeface="Arial"/>
                <a:cs typeface="Arial"/>
                <a:sym typeface="Arial"/>
              </a:rPr>
              <a:t> What surprises you about the high-demand and/or hard-to-find careers? </a:t>
            </a:r>
            <a:endParaRPr sz="18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800"/>
              <a:buFont typeface="Arial"/>
              <a:buNone/>
            </a:pPr>
            <a:endParaRPr sz="1800" b="0" i="0" u="none" strike="noStrike" cap="none">
              <a:solidFill>
                <a:srgbClr val="595959"/>
              </a:solidFill>
              <a:latin typeface="Arial"/>
              <a:ea typeface="Arial"/>
              <a:cs typeface="Arial"/>
              <a:sym typeface="Arial"/>
            </a:endParaRPr>
          </a:p>
        </p:txBody>
      </p:sp>
      <p:pic>
        <p:nvPicPr>
          <p:cNvPr id="235" name="Google Shape;235;p22"/>
          <p:cNvPicPr preferRelativeResize="0"/>
          <p:nvPr/>
        </p:nvPicPr>
        <p:blipFill rotWithShape="1">
          <a:blip r:embed="rId3">
            <a:alphaModFix/>
          </a:blip>
          <a:srcRect/>
          <a:stretch/>
        </p:blipFill>
        <p:spPr>
          <a:xfrm>
            <a:off x="661425" y="4222429"/>
            <a:ext cx="1165595" cy="1165595"/>
          </a:xfrm>
          <a:prstGeom prst="rect">
            <a:avLst/>
          </a:prstGeom>
          <a:noFill/>
          <a:ln>
            <a:noFill/>
          </a:ln>
        </p:spPr>
      </p:pic>
      <p:pic>
        <p:nvPicPr>
          <p:cNvPr id="236" name="Google Shape;236;p22"/>
          <p:cNvPicPr preferRelativeResize="0"/>
          <p:nvPr/>
        </p:nvPicPr>
        <p:blipFill rotWithShape="1">
          <a:blip r:embed="rId4">
            <a:alphaModFix/>
          </a:blip>
          <a:srcRect r="14792" b="10104"/>
          <a:stretch/>
        </p:blipFill>
        <p:spPr>
          <a:xfrm>
            <a:off x="8596801" y="2513936"/>
            <a:ext cx="3618151" cy="4362726"/>
          </a:xfrm>
          <a:prstGeom prst="rect">
            <a:avLst/>
          </a:prstGeom>
          <a:noFill/>
          <a:ln>
            <a:noFill/>
          </a:ln>
        </p:spPr>
      </p:pic>
      <p:pic>
        <p:nvPicPr>
          <p:cNvPr id="237" name="Google Shape;237;p22"/>
          <p:cNvPicPr preferRelativeResize="0"/>
          <p:nvPr/>
        </p:nvPicPr>
        <p:blipFill rotWithShape="1">
          <a:blip r:embed="rId5">
            <a:alphaModFix/>
          </a:blip>
          <a:srcRect/>
          <a:stretch/>
        </p:blipFill>
        <p:spPr>
          <a:xfrm>
            <a:off x="661425" y="2084250"/>
            <a:ext cx="1165601" cy="1165601"/>
          </a:xfrm>
          <a:prstGeom prst="rect">
            <a:avLst/>
          </a:prstGeom>
          <a:noFill/>
          <a:ln>
            <a:noFill/>
          </a:ln>
        </p:spPr>
      </p:pic>
      <p:sp>
        <p:nvSpPr>
          <p:cNvPr id="238" name="Google Shape;238;p22"/>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
        <p:nvSpPr>
          <p:cNvPr id="244" name="Google Shape;244;p2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grpSp>
        <p:nvGrpSpPr>
          <p:cNvPr id="245" name="Google Shape;245;p23"/>
          <p:cNvGrpSpPr/>
          <p:nvPr/>
        </p:nvGrpSpPr>
        <p:grpSpPr>
          <a:xfrm>
            <a:off x="7303463" y="2911141"/>
            <a:ext cx="2393727" cy="3787603"/>
            <a:chOff x="8670825" y="406850"/>
            <a:chExt cx="3022001" cy="4781723"/>
          </a:xfrm>
        </p:grpSpPr>
        <p:pic>
          <p:nvPicPr>
            <p:cNvPr id="246" name="Google Shape;246;p23"/>
            <p:cNvPicPr preferRelativeResize="0"/>
            <p:nvPr/>
          </p:nvPicPr>
          <p:blipFill rotWithShape="1">
            <a:blip r:embed="rId3">
              <a:alphaModFix/>
            </a:blip>
            <a:srcRect/>
            <a:stretch/>
          </p:blipFill>
          <p:spPr>
            <a:xfrm>
              <a:off x="8879897" y="765326"/>
              <a:ext cx="2505350" cy="4149200"/>
            </a:xfrm>
            <a:prstGeom prst="rect">
              <a:avLst/>
            </a:prstGeom>
            <a:noFill/>
            <a:ln>
              <a:noFill/>
            </a:ln>
          </p:spPr>
        </p:pic>
        <p:pic>
          <p:nvPicPr>
            <p:cNvPr id="247" name="Google Shape;247;p23"/>
            <p:cNvPicPr preferRelativeResize="0"/>
            <p:nvPr/>
          </p:nvPicPr>
          <p:blipFill rotWithShape="1">
            <a:blip r:embed="rId4">
              <a:alphaModFix/>
            </a:blip>
            <a:srcRect l="9961" t="45" r="10280" b="23355"/>
            <a:stretch/>
          </p:blipFill>
          <p:spPr>
            <a:xfrm>
              <a:off x="8670825" y="406850"/>
              <a:ext cx="3022001" cy="4781723"/>
            </a:xfrm>
            <a:prstGeom prst="rect">
              <a:avLst/>
            </a:prstGeom>
            <a:noFill/>
            <a:ln>
              <a:noFill/>
            </a:ln>
          </p:spPr>
        </p:pic>
      </p:grpSp>
      <p:sp>
        <p:nvSpPr>
          <p:cNvPr id="248" name="Google Shape;248;p2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FFFFFF"/>
                </a:solidFill>
                <a:latin typeface="Calibri"/>
                <a:ea typeface="Calibri"/>
                <a:cs typeface="Calibri"/>
                <a:sym typeface="Calibri"/>
              </a:rPr>
              <a:t>12</a:t>
            </a:fld>
            <a:endParaRPr sz="1200" b="0" i="0" u="none" strike="noStrike" cap="none">
              <a:solidFill>
                <a:srgbClr val="FFFFFF"/>
              </a:solidFill>
              <a:latin typeface="Calibri"/>
              <a:ea typeface="Calibri"/>
              <a:cs typeface="Calibri"/>
              <a:sym typeface="Calibri"/>
            </a:endParaRPr>
          </a:p>
        </p:txBody>
      </p:sp>
      <p:sp>
        <p:nvSpPr>
          <p:cNvPr id="249" name="Google Shape;249;p23"/>
          <p:cNvSpPr/>
          <p:nvPr/>
        </p:nvSpPr>
        <p:spPr>
          <a:xfrm>
            <a:off x="-21237" y="6639469"/>
            <a:ext cx="12231300" cy="234900"/>
          </a:xfrm>
          <a:prstGeom prst="rect">
            <a:avLst/>
          </a:prstGeom>
          <a:solidFill>
            <a:srgbClr val="0B68B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50" name="Google Shape;250;p2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000" i="0" u="none" strike="noStrike" cap="none">
                <a:solidFill>
                  <a:srgbClr val="FFFFFF"/>
                </a:solidFill>
              </a:rPr>
              <a:t>12</a:t>
            </a:fld>
            <a:endParaRPr sz="1000" i="0" u="none" strike="noStrike" cap="none">
              <a:solidFill>
                <a:srgbClr val="FFFFFF"/>
              </a:solidFill>
            </a:endParaRPr>
          </a:p>
        </p:txBody>
      </p:sp>
      <p:pic>
        <p:nvPicPr>
          <p:cNvPr id="251" name="Google Shape;251;p23"/>
          <p:cNvPicPr preferRelativeResize="0"/>
          <p:nvPr/>
        </p:nvPicPr>
        <p:blipFill rotWithShape="1">
          <a:blip r:embed="rId5">
            <a:alphaModFix/>
          </a:blip>
          <a:srcRect/>
          <a:stretch/>
        </p:blipFill>
        <p:spPr>
          <a:xfrm>
            <a:off x="755025" y="1985550"/>
            <a:ext cx="6193152" cy="4653924"/>
          </a:xfrm>
          <a:prstGeom prst="rect">
            <a:avLst/>
          </a:prstGeom>
          <a:noFill/>
          <a:ln w="9525" cap="flat" cmpd="sng">
            <a:solidFill>
              <a:srgbClr val="CCCCCC"/>
            </a:solidFill>
            <a:prstDash val="solid"/>
            <a:round/>
            <a:headEnd type="none" w="sm" len="sm"/>
            <a:tailEnd type="none" w="sm" len="sm"/>
          </a:ln>
          <a:effectLst>
            <a:outerShdw blurRad="200025" dist="57150" dir="3120000" algn="bl" rotWithShape="0">
              <a:srgbClr val="000000">
                <a:alpha val="18824"/>
              </a:srgbClr>
            </a:outerShdw>
          </a:effectLst>
        </p:spPr>
      </p:pic>
      <p:pic>
        <p:nvPicPr>
          <p:cNvPr id="252" name="Google Shape;252;p23"/>
          <p:cNvPicPr preferRelativeResize="0"/>
          <p:nvPr/>
        </p:nvPicPr>
        <p:blipFill rotWithShape="1">
          <a:blip r:embed="rId6">
            <a:alphaModFix/>
          </a:blip>
          <a:srcRect/>
          <a:stretch/>
        </p:blipFill>
        <p:spPr>
          <a:xfrm rot="-840002" flipH="1">
            <a:off x="9028320" y="728798"/>
            <a:ext cx="2161704" cy="1949830"/>
          </a:xfrm>
          <a:prstGeom prst="rect">
            <a:avLst/>
          </a:prstGeom>
          <a:noFill/>
          <a:ln>
            <a:noFill/>
          </a:ln>
        </p:spPr>
      </p:pic>
      <p:grpSp>
        <p:nvGrpSpPr>
          <p:cNvPr id="253" name="Google Shape;253;p23"/>
          <p:cNvGrpSpPr/>
          <p:nvPr/>
        </p:nvGrpSpPr>
        <p:grpSpPr>
          <a:xfrm rot="-179939">
            <a:off x="4596090" y="2223512"/>
            <a:ext cx="3927781" cy="608732"/>
            <a:chOff x="271493" y="4434962"/>
            <a:chExt cx="9421306" cy="1460125"/>
          </a:xfrm>
        </p:grpSpPr>
        <p:pic>
          <p:nvPicPr>
            <p:cNvPr id="254" name="Google Shape;254;p23"/>
            <p:cNvPicPr preferRelativeResize="0"/>
            <p:nvPr/>
          </p:nvPicPr>
          <p:blipFill rotWithShape="1">
            <a:blip r:embed="rId7">
              <a:alphaModFix/>
            </a:blip>
            <a:srcRect r="56007"/>
            <a:stretch/>
          </p:blipFill>
          <p:spPr>
            <a:xfrm rot="5400000">
              <a:off x="6607409" y="2809696"/>
              <a:ext cx="1460125" cy="4710656"/>
            </a:xfrm>
            <a:prstGeom prst="rect">
              <a:avLst/>
            </a:prstGeom>
            <a:noFill/>
            <a:ln>
              <a:noFill/>
            </a:ln>
          </p:spPr>
        </p:pic>
        <p:pic>
          <p:nvPicPr>
            <p:cNvPr id="255" name="Google Shape;255;p23"/>
            <p:cNvPicPr preferRelativeResize="0"/>
            <p:nvPr/>
          </p:nvPicPr>
          <p:blipFill rotWithShape="1">
            <a:blip r:embed="rId7">
              <a:alphaModFix/>
            </a:blip>
            <a:srcRect r="56007"/>
            <a:stretch/>
          </p:blipFill>
          <p:spPr>
            <a:xfrm rot="5400000">
              <a:off x="1896759" y="2809696"/>
              <a:ext cx="1460125" cy="4710656"/>
            </a:xfrm>
            <a:prstGeom prst="rect">
              <a:avLst/>
            </a:prstGeom>
            <a:noFill/>
            <a:ln>
              <a:noFill/>
            </a:ln>
          </p:spPr>
        </p:pic>
      </p:grpSp>
      <p:pic>
        <p:nvPicPr>
          <p:cNvPr id="256" name="Google Shape;256;p23"/>
          <p:cNvPicPr preferRelativeResize="0"/>
          <p:nvPr/>
        </p:nvPicPr>
        <p:blipFill rotWithShape="1">
          <a:blip r:embed="rId8">
            <a:alphaModFix/>
          </a:blip>
          <a:srcRect/>
          <a:stretch/>
        </p:blipFill>
        <p:spPr>
          <a:xfrm rot="2699985">
            <a:off x="3486970" y="1578573"/>
            <a:ext cx="769761" cy="1209874"/>
          </a:xfrm>
          <a:prstGeom prst="rect">
            <a:avLst/>
          </a:prstGeom>
          <a:noFill/>
          <a:ln>
            <a:noFill/>
          </a:ln>
        </p:spPr>
      </p:pic>
      <p:sp>
        <p:nvSpPr>
          <p:cNvPr id="257" name="Google Shape;257;p23"/>
          <p:cNvSpPr/>
          <p:nvPr/>
        </p:nvSpPr>
        <p:spPr>
          <a:xfrm rot="-179892">
            <a:off x="4230080" y="2032089"/>
            <a:ext cx="4008932" cy="676307"/>
          </a:xfrm>
          <a:prstGeom prst="rect">
            <a:avLst/>
          </a:prstGeom>
          <a:solidFill>
            <a:srgbClr val="FFBA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23"/>
          <p:cNvSpPr txBox="1"/>
          <p:nvPr/>
        </p:nvSpPr>
        <p:spPr>
          <a:xfrm rot="-179442">
            <a:off x="4337591" y="2120071"/>
            <a:ext cx="3787889" cy="516983"/>
          </a:xfrm>
          <a:prstGeom prst="rect">
            <a:avLst/>
          </a:prstGeom>
          <a:noFill/>
          <a:ln>
            <a:noFill/>
          </a:ln>
        </p:spPr>
        <p:txBody>
          <a:bodyPr spcFirstLastPara="1" wrap="square" lIns="91425" tIns="45700" rIns="91425" bIns="45700" anchor="t" anchorCtr="0">
            <a:normAutofit fontScale="47500" lnSpcReduction="20000"/>
          </a:bodyPr>
          <a:lstStyle/>
          <a:p>
            <a:pPr marL="0" marR="0" lvl="0" indent="0" algn="l" rtl="0">
              <a:lnSpc>
                <a:spcPct val="100000"/>
              </a:lnSpc>
              <a:spcBef>
                <a:spcPts val="640"/>
              </a:spcBef>
              <a:spcAft>
                <a:spcPts val="0"/>
              </a:spcAft>
              <a:buNone/>
            </a:pPr>
            <a:r>
              <a:rPr lang="en-US" sz="4800" b="1" i="0" u="none" strike="noStrike" cap="none">
                <a:solidFill>
                  <a:schemeClr val="lt1"/>
                </a:solidFill>
                <a:latin typeface="Arial"/>
                <a:ea typeface="Arial"/>
                <a:cs typeface="Arial"/>
                <a:sym typeface="Arial"/>
              </a:rPr>
              <a:t>https://bit.ly/sckpathways</a:t>
            </a:r>
            <a:endParaRPr sz="4800" b="1" i="0" u="none" strike="noStrike" cap="none">
              <a:solidFill>
                <a:schemeClr val="lt1"/>
              </a:solidFill>
              <a:latin typeface="Arial"/>
              <a:ea typeface="Arial"/>
              <a:cs typeface="Arial"/>
              <a:sym typeface="Arial"/>
            </a:endParaRPr>
          </a:p>
        </p:txBody>
      </p:sp>
      <p:pic>
        <p:nvPicPr>
          <p:cNvPr id="259" name="Google Shape;259;p23"/>
          <p:cNvPicPr preferRelativeResize="0"/>
          <p:nvPr/>
        </p:nvPicPr>
        <p:blipFill rotWithShape="1">
          <a:blip r:embed="rId9">
            <a:alphaModFix/>
          </a:blip>
          <a:srcRect/>
          <a:stretch/>
        </p:blipFill>
        <p:spPr>
          <a:xfrm>
            <a:off x="8097016" y="2436994"/>
            <a:ext cx="426840" cy="61612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24"/>
          <p:cNvPicPr preferRelativeResize="0"/>
          <p:nvPr/>
        </p:nvPicPr>
        <p:blipFill rotWithShape="1">
          <a:blip r:embed="rId3">
            <a:alphaModFix/>
          </a:blip>
          <a:srcRect/>
          <a:stretch/>
        </p:blipFill>
        <p:spPr>
          <a:xfrm rot="5400000" flipH="1">
            <a:off x="8963119" y="-934391"/>
            <a:ext cx="2291326" cy="4160102"/>
          </a:xfrm>
          <a:prstGeom prst="rect">
            <a:avLst/>
          </a:prstGeom>
          <a:noFill/>
          <a:ln>
            <a:noFill/>
          </a:ln>
        </p:spPr>
      </p:pic>
      <p:sp>
        <p:nvSpPr>
          <p:cNvPr id="266" name="Google Shape;266;p24"/>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pic>
        <p:nvPicPr>
          <p:cNvPr id="267" name="Google Shape;267;p24" descr="Set a timer for 10 minutes. This 10 minute timer with alarm silently counts down to 00:00 and then alerts you with a gentle alarm sound.&#10;&#10;What Is the 10 Minute Timer?&#10;If you're looking for a timer to help you stay on track with your work, a 10 minute countdown is a great option. You can use it to break up your work time into manageable chunks, and it can also help you avoid getting bogged down with one task for too long.&#10;&#10;How to Set a 10 Minute Timer&#10;There are a few different ways to set a 10 minute timer. One option is to use an online timer or a mobile app. Another option is to set a timer on your phone’s built-in clock. Whichever method you choose, be sure to set the timer in a place where you can see it easily so that you don't lose track of time.&#10;&#10;Why Should You Use This 10 Minute Alarm?&#10;This timer is perfect for work or study sessions. It's also great for any activity where you want to be sure to take a break every 10 minutes, such as cooking, laundry, or working out.&#10;&#10;Online Timer - https://timer.onlinealarmkur.com/en/" title="10 Minute Timer">
            <a:hlinkClick r:id="rId4"/>
          </p:cNvPr>
          <p:cNvPicPr preferRelativeResize="0"/>
          <p:nvPr/>
        </p:nvPicPr>
        <p:blipFill rotWithShape="1">
          <a:blip r:embed="rId5">
            <a:alphaModFix/>
          </a:blip>
          <a:srcRect/>
          <a:stretch/>
        </p:blipFill>
        <p:spPr>
          <a:xfrm>
            <a:off x="9023800" y="481587"/>
            <a:ext cx="2361125" cy="1328150"/>
          </a:xfrm>
          <a:prstGeom prst="rect">
            <a:avLst/>
          </a:prstGeom>
          <a:noFill/>
          <a:ln>
            <a:noFill/>
          </a:ln>
        </p:spPr>
      </p:pic>
      <p:sp>
        <p:nvSpPr>
          <p:cNvPr id="268" name="Google Shape;268;p24"/>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
        <p:nvSpPr>
          <p:cNvPr id="269" name="Google Shape;269;p24"/>
          <p:cNvSpPr txBox="1"/>
          <p:nvPr/>
        </p:nvSpPr>
        <p:spPr>
          <a:xfrm>
            <a:off x="2118950" y="2236650"/>
            <a:ext cx="7674300" cy="3745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i="0" u="none" strike="noStrike" cap="none">
                <a:solidFill>
                  <a:srgbClr val="0B68B3"/>
                </a:solidFill>
                <a:latin typeface="Arial"/>
                <a:ea typeface="Arial"/>
                <a:cs typeface="Arial"/>
                <a:sym typeface="Arial"/>
              </a:rPr>
              <a:t>GROUPS</a:t>
            </a:r>
            <a:endParaRPr sz="2400" b="0" i="0" u="none" strike="noStrike" cap="none">
              <a:solidFill>
                <a:srgbClr val="0B68B3"/>
              </a:solidFill>
              <a:latin typeface="Arial"/>
              <a:ea typeface="Arial"/>
              <a:cs typeface="Arial"/>
              <a:sym typeface="Arial"/>
            </a:endParaRPr>
          </a:p>
          <a:p>
            <a:pPr marL="0" marR="1737360" lvl="0" indent="0" algn="l" rtl="0">
              <a:lnSpc>
                <a:spcPct val="100000"/>
              </a:lnSpc>
              <a:spcBef>
                <a:spcPts val="1000"/>
              </a:spcBef>
              <a:spcAft>
                <a:spcPts val="0"/>
              </a:spcAft>
              <a:buClr>
                <a:schemeClr val="dk1"/>
              </a:buClr>
              <a:buSzPts val="2800"/>
              <a:buFont typeface="Arial"/>
              <a:buNone/>
            </a:pPr>
            <a:r>
              <a:rPr lang="en-US" sz="1800" b="0" i="0" u="none" strike="noStrike" cap="none">
                <a:solidFill>
                  <a:srgbClr val="666666"/>
                </a:solidFill>
                <a:latin typeface="Arial"/>
                <a:ea typeface="Arial"/>
                <a:cs typeface="Arial"/>
                <a:sym typeface="Arial"/>
              </a:rPr>
              <a:t>Work with your group to answer the following questions using the SCK LAUNCH website.</a:t>
            </a: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1800" b="0" i="0" u="none" strike="noStrike" cap="none">
                <a:solidFill>
                  <a:srgbClr val="595959"/>
                </a:solidFill>
                <a:latin typeface="Arial"/>
                <a:ea typeface="Arial"/>
                <a:cs typeface="Arial"/>
                <a:sym typeface="Arial"/>
              </a:rPr>
              <a:t> </a:t>
            </a: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18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400" b="1" i="0" u="none" strike="noStrike" cap="none">
                <a:solidFill>
                  <a:srgbClr val="0B68B3"/>
                </a:solidFill>
                <a:latin typeface="Arial"/>
                <a:ea typeface="Arial"/>
                <a:cs typeface="Arial"/>
                <a:sym typeface="Arial"/>
              </a:rPr>
              <a:t>WRITE</a:t>
            </a:r>
            <a:endParaRPr sz="2400" b="0" i="0" u="none" strike="noStrike" cap="none">
              <a:solidFill>
                <a:srgbClr val="0B68B3"/>
              </a:solidFill>
              <a:latin typeface="Arial"/>
              <a:ea typeface="Arial"/>
              <a:cs typeface="Arial"/>
              <a:sym typeface="Arial"/>
            </a:endParaRPr>
          </a:p>
          <a:p>
            <a:pPr marL="274320" marR="0" lvl="0" indent="-274320" algn="l" rtl="0">
              <a:lnSpc>
                <a:spcPct val="100000"/>
              </a:lnSpc>
              <a:spcBef>
                <a:spcPts val="1000"/>
              </a:spcBef>
              <a:spcAft>
                <a:spcPts val="0"/>
              </a:spcAft>
              <a:buClr>
                <a:srgbClr val="000000"/>
              </a:buClr>
              <a:buSzPts val="1800"/>
              <a:buFont typeface="Arial"/>
              <a:buNone/>
            </a:pPr>
            <a:r>
              <a:rPr lang="en-US" sz="1800" b="1" i="0" u="none" strike="noStrike" cap="none">
                <a:solidFill>
                  <a:srgbClr val="EF4E3E"/>
                </a:solidFill>
                <a:latin typeface="Arial"/>
                <a:ea typeface="Arial"/>
                <a:cs typeface="Arial"/>
                <a:sym typeface="Arial"/>
              </a:rPr>
              <a:t>1.</a:t>
            </a:r>
            <a:r>
              <a:rPr lang="en-US" sz="1800" b="0" i="0" u="none" strike="noStrike" cap="none">
                <a:solidFill>
                  <a:srgbClr val="595959"/>
                </a:solidFill>
                <a:latin typeface="Arial"/>
                <a:ea typeface="Arial"/>
                <a:cs typeface="Arial"/>
                <a:sym typeface="Arial"/>
              </a:rPr>
              <a:t> Watch the sector video for your group. What is your main take away? 	</a:t>
            </a:r>
            <a:endParaRPr sz="1800" b="0" i="0" u="none" strike="noStrike" cap="none">
              <a:solidFill>
                <a:srgbClr val="000000"/>
              </a:solidFill>
              <a:latin typeface="Arial"/>
              <a:ea typeface="Arial"/>
              <a:cs typeface="Arial"/>
              <a:sym typeface="Arial"/>
            </a:endParaRPr>
          </a:p>
          <a:p>
            <a:pPr marL="274320" marR="0" lvl="0" indent="-274320" algn="l" rtl="0">
              <a:lnSpc>
                <a:spcPct val="100000"/>
              </a:lnSpc>
              <a:spcBef>
                <a:spcPts val="1000"/>
              </a:spcBef>
              <a:spcAft>
                <a:spcPts val="0"/>
              </a:spcAft>
              <a:buClr>
                <a:srgbClr val="000000"/>
              </a:buClr>
              <a:buSzPts val="2800"/>
              <a:buFont typeface="Arial"/>
              <a:buNone/>
            </a:pPr>
            <a:r>
              <a:rPr lang="en-US" sz="1800" b="1" i="0" u="none" strike="noStrike" cap="none">
                <a:solidFill>
                  <a:srgbClr val="EF4E3E"/>
                </a:solidFill>
                <a:latin typeface="Arial"/>
                <a:ea typeface="Arial"/>
                <a:cs typeface="Arial"/>
                <a:sym typeface="Arial"/>
              </a:rPr>
              <a:t>2.</a:t>
            </a:r>
            <a:r>
              <a:rPr lang="en-US" sz="1800" b="0" i="0" u="none" strike="noStrike" cap="none">
                <a:solidFill>
                  <a:srgbClr val="EF4E3E"/>
                </a:solidFill>
                <a:latin typeface="Arial"/>
                <a:ea typeface="Arial"/>
                <a:cs typeface="Arial"/>
                <a:sym typeface="Arial"/>
              </a:rPr>
              <a:t> </a:t>
            </a:r>
            <a:r>
              <a:rPr lang="en-US" sz="1800" b="0" i="0" u="none" strike="noStrike" cap="none">
                <a:solidFill>
                  <a:srgbClr val="222222"/>
                </a:solidFill>
                <a:latin typeface="Arial"/>
                <a:ea typeface="Arial"/>
                <a:cs typeface="Arial"/>
                <a:sym typeface="Arial"/>
              </a:rPr>
              <a:t>What career(s) look interesting and what are the education requirements?</a:t>
            </a:r>
            <a:endParaRPr/>
          </a:p>
          <a:p>
            <a:pPr marL="274320" marR="0" lvl="0" indent="-274320" algn="l" rtl="0">
              <a:lnSpc>
                <a:spcPct val="100000"/>
              </a:lnSpc>
              <a:spcBef>
                <a:spcPts val="1000"/>
              </a:spcBef>
              <a:spcAft>
                <a:spcPts val="0"/>
              </a:spcAft>
              <a:buClr>
                <a:srgbClr val="000000"/>
              </a:buClr>
              <a:buSzPts val="2800"/>
              <a:buFont typeface="Arial"/>
              <a:buNone/>
            </a:pPr>
            <a:r>
              <a:rPr lang="en-US" sz="1800" b="1" i="0" u="none" strike="noStrike" cap="none">
                <a:solidFill>
                  <a:srgbClr val="EF4E3E"/>
                </a:solidFill>
                <a:latin typeface="Arial"/>
                <a:ea typeface="Arial"/>
                <a:cs typeface="Arial"/>
                <a:sym typeface="Arial"/>
              </a:rPr>
              <a:t>3.</a:t>
            </a:r>
            <a:r>
              <a:rPr lang="en-US" sz="1800" b="0" i="0" u="none" strike="noStrike" cap="none">
                <a:solidFill>
                  <a:srgbClr val="595959"/>
                </a:solidFill>
                <a:latin typeface="Arial"/>
                <a:ea typeface="Arial"/>
                <a:cs typeface="Arial"/>
                <a:sym typeface="Arial"/>
              </a:rPr>
              <a:t> What surprises you about the high-demand and/or hard-to-find careers? </a:t>
            </a:r>
            <a:endParaRPr sz="18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800"/>
              <a:buFont typeface="Arial"/>
              <a:buNone/>
            </a:pPr>
            <a:endParaRPr sz="1800" b="0" i="0" u="none" strike="noStrike" cap="none">
              <a:solidFill>
                <a:srgbClr val="595959"/>
              </a:solidFill>
              <a:latin typeface="Arial"/>
              <a:ea typeface="Arial"/>
              <a:cs typeface="Arial"/>
              <a:sym typeface="Arial"/>
            </a:endParaRPr>
          </a:p>
        </p:txBody>
      </p:sp>
      <p:pic>
        <p:nvPicPr>
          <p:cNvPr id="270" name="Google Shape;270;p24"/>
          <p:cNvPicPr preferRelativeResize="0"/>
          <p:nvPr/>
        </p:nvPicPr>
        <p:blipFill rotWithShape="1">
          <a:blip r:embed="rId6">
            <a:alphaModFix/>
          </a:blip>
          <a:srcRect/>
          <a:stretch/>
        </p:blipFill>
        <p:spPr>
          <a:xfrm>
            <a:off x="661425" y="4222429"/>
            <a:ext cx="1165595" cy="1165595"/>
          </a:xfrm>
          <a:prstGeom prst="rect">
            <a:avLst/>
          </a:prstGeom>
          <a:noFill/>
          <a:ln>
            <a:noFill/>
          </a:ln>
        </p:spPr>
      </p:pic>
      <p:pic>
        <p:nvPicPr>
          <p:cNvPr id="271" name="Google Shape;271;p24"/>
          <p:cNvPicPr preferRelativeResize="0"/>
          <p:nvPr/>
        </p:nvPicPr>
        <p:blipFill rotWithShape="1">
          <a:blip r:embed="rId7">
            <a:alphaModFix/>
          </a:blip>
          <a:srcRect/>
          <a:stretch/>
        </p:blipFill>
        <p:spPr>
          <a:xfrm>
            <a:off x="661425" y="2084250"/>
            <a:ext cx="1165601" cy="11656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1000"/>
                                        <p:tgtEl>
                                          <p:spTgt spid="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5"/>
          <p:cNvSpPr txBox="1">
            <a:spLocks noGrp="1"/>
          </p:cNvSpPr>
          <p:nvPr>
            <p:ph type="body" idx="1"/>
          </p:nvPr>
        </p:nvSpPr>
        <p:spPr>
          <a:xfrm>
            <a:off x="2108350" y="2422350"/>
            <a:ext cx="7640400" cy="3221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1000"/>
              </a:spcBef>
              <a:spcAft>
                <a:spcPts val="0"/>
              </a:spcAft>
              <a:buClr>
                <a:srgbClr val="404040"/>
              </a:buClr>
              <a:buSzPts val="3200"/>
              <a:buFont typeface="Arial"/>
              <a:buNone/>
            </a:pPr>
            <a:r>
              <a:rPr lang="en-US" sz="2400" b="1" i="0" u="none" strike="noStrike" cap="none">
                <a:solidFill>
                  <a:srgbClr val="0B68B3"/>
                </a:solidFill>
                <a:latin typeface="Arial"/>
                <a:ea typeface="Arial"/>
                <a:cs typeface="Arial"/>
                <a:sym typeface="Arial"/>
              </a:rPr>
              <a:t>SHARE - Recommended Strategy: Gallery Walk</a:t>
            </a:r>
            <a:endParaRPr sz="1800" b="0" i="0" u="none" strike="noStrike" cap="none">
              <a:solidFill>
                <a:srgbClr val="666666"/>
              </a:solidFill>
              <a:latin typeface="Arial"/>
              <a:ea typeface="Arial"/>
              <a:cs typeface="Arial"/>
              <a:sym typeface="Arial"/>
            </a:endParaRPr>
          </a:p>
          <a:p>
            <a:pPr marL="822960" marR="0" lvl="0" indent="-822960" algn="l" rtl="0">
              <a:lnSpc>
                <a:spcPct val="115000"/>
              </a:lnSpc>
              <a:spcBef>
                <a:spcPts val="1000"/>
              </a:spcBef>
              <a:spcAft>
                <a:spcPts val="0"/>
              </a:spcAft>
              <a:buClr>
                <a:srgbClr val="000000"/>
              </a:buClr>
              <a:buSzPts val="3765"/>
              <a:buFont typeface="Arial"/>
              <a:buNone/>
            </a:pPr>
            <a:r>
              <a:rPr lang="en-US" sz="1800" b="1" i="0" u="none" strike="noStrike" cap="none">
                <a:solidFill>
                  <a:srgbClr val="EF4E3E"/>
                </a:solidFill>
                <a:latin typeface="Arial"/>
                <a:ea typeface="Arial"/>
                <a:cs typeface="Arial"/>
                <a:sym typeface="Arial"/>
              </a:rPr>
              <a:t>Step 1</a:t>
            </a:r>
            <a:r>
              <a:rPr lang="en-US" sz="1800" b="0" i="0" u="none" strike="noStrike" cap="none">
                <a:solidFill>
                  <a:srgbClr val="EF4E3E"/>
                </a:solidFill>
                <a:latin typeface="Arial"/>
                <a:ea typeface="Arial"/>
                <a:cs typeface="Arial"/>
                <a:sym typeface="Arial"/>
              </a:rPr>
              <a:t> </a:t>
            </a:r>
            <a:r>
              <a:rPr lang="en-US" sz="1800" b="0" i="0" u="none" strike="noStrike" cap="none">
                <a:solidFill>
                  <a:srgbClr val="666666"/>
                </a:solidFill>
                <a:latin typeface="Arial"/>
                <a:ea typeface="Arial"/>
                <a:cs typeface="Arial"/>
                <a:sym typeface="Arial"/>
              </a:rPr>
              <a:t> Start at one Sector that is not yours. Only one group per Sector.</a:t>
            </a:r>
            <a:endParaRPr sz="1800" b="0" i="0" u="none" strike="noStrike" cap="none">
              <a:solidFill>
                <a:srgbClr val="666666"/>
              </a:solidFill>
              <a:latin typeface="Arial"/>
              <a:ea typeface="Arial"/>
              <a:cs typeface="Arial"/>
              <a:sym typeface="Arial"/>
            </a:endParaRPr>
          </a:p>
          <a:p>
            <a:pPr marL="822960" marR="274320" lvl="0" indent="-822960" algn="l" rtl="0">
              <a:lnSpc>
                <a:spcPct val="115000"/>
              </a:lnSpc>
              <a:spcBef>
                <a:spcPts val="1000"/>
              </a:spcBef>
              <a:spcAft>
                <a:spcPts val="0"/>
              </a:spcAft>
              <a:buClr>
                <a:srgbClr val="000000"/>
              </a:buClr>
              <a:buSzPts val="3765"/>
              <a:buFont typeface="Arial"/>
              <a:buNone/>
            </a:pPr>
            <a:r>
              <a:rPr lang="en-US" sz="1800" b="1" i="0" u="none" strike="noStrike" cap="none">
                <a:solidFill>
                  <a:srgbClr val="EF4E3E"/>
                </a:solidFill>
                <a:latin typeface="Arial"/>
                <a:ea typeface="Arial"/>
                <a:cs typeface="Arial"/>
                <a:sym typeface="Arial"/>
              </a:rPr>
              <a:t>Step 2 </a:t>
            </a:r>
            <a:r>
              <a:rPr lang="en-US" sz="1800" b="1" i="0" u="none" strike="noStrike" cap="none">
                <a:solidFill>
                  <a:srgbClr val="666666"/>
                </a:solidFill>
                <a:latin typeface="Arial"/>
                <a:ea typeface="Arial"/>
                <a:cs typeface="Arial"/>
                <a:sym typeface="Arial"/>
              </a:rPr>
              <a:t> </a:t>
            </a:r>
            <a:r>
              <a:rPr lang="en-US" sz="1800" b="0" i="0" u="none" strike="noStrike" cap="none">
                <a:solidFill>
                  <a:srgbClr val="666666"/>
                </a:solidFill>
                <a:latin typeface="Arial"/>
                <a:ea typeface="Arial"/>
                <a:cs typeface="Arial"/>
                <a:sym typeface="Arial"/>
              </a:rPr>
              <a:t>Review the answers listed. Select one group member to read them outloud.</a:t>
            </a:r>
            <a:endParaRPr sz="1800" b="0" i="0" u="none" strike="noStrike" cap="none">
              <a:solidFill>
                <a:srgbClr val="666666"/>
              </a:solidFill>
              <a:latin typeface="Arial"/>
              <a:ea typeface="Arial"/>
              <a:cs typeface="Arial"/>
              <a:sym typeface="Arial"/>
            </a:endParaRPr>
          </a:p>
          <a:p>
            <a:pPr marL="822960" marR="0" lvl="0" indent="-822960" algn="l" rtl="0">
              <a:lnSpc>
                <a:spcPct val="115000"/>
              </a:lnSpc>
              <a:spcBef>
                <a:spcPts val="1000"/>
              </a:spcBef>
              <a:spcAft>
                <a:spcPts val="0"/>
              </a:spcAft>
              <a:buClr>
                <a:srgbClr val="000000"/>
              </a:buClr>
              <a:buSzPts val="3765"/>
              <a:buFont typeface="Arial"/>
              <a:buNone/>
            </a:pPr>
            <a:r>
              <a:rPr lang="en-US" sz="1800" b="1" i="0" u="none" strike="noStrike" cap="none">
                <a:solidFill>
                  <a:srgbClr val="EF4E3E"/>
                </a:solidFill>
                <a:latin typeface="Arial"/>
                <a:ea typeface="Arial"/>
                <a:cs typeface="Arial"/>
                <a:sym typeface="Arial"/>
              </a:rPr>
              <a:t>Step 3</a:t>
            </a:r>
            <a:r>
              <a:rPr lang="en-US" sz="1800" b="0" i="0" u="none" strike="noStrike" cap="none">
                <a:solidFill>
                  <a:srgbClr val="666666"/>
                </a:solidFill>
                <a:latin typeface="Arial"/>
                <a:ea typeface="Arial"/>
                <a:cs typeface="Arial"/>
                <a:sym typeface="Arial"/>
              </a:rPr>
              <a:t>  Add at least two questions you have for the Sector team. Write your questions on the sticky notes and put them around the poster.</a:t>
            </a:r>
            <a:endParaRPr sz="1800" b="0" i="0" u="none" strike="noStrike" cap="none">
              <a:solidFill>
                <a:srgbClr val="666666"/>
              </a:solidFill>
              <a:latin typeface="Arial"/>
              <a:ea typeface="Arial"/>
              <a:cs typeface="Arial"/>
              <a:sym typeface="Arial"/>
            </a:endParaRPr>
          </a:p>
          <a:p>
            <a:pPr marL="822960" marR="0" lvl="0" indent="-822960" algn="l" rtl="0">
              <a:lnSpc>
                <a:spcPct val="115000"/>
              </a:lnSpc>
              <a:spcBef>
                <a:spcPts val="1000"/>
              </a:spcBef>
              <a:spcAft>
                <a:spcPts val="0"/>
              </a:spcAft>
              <a:buClr>
                <a:srgbClr val="000000"/>
              </a:buClr>
              <a:buSzPts val="3765"/>
              <a:buFont typeface="Arial"/>
              <a:buNone/>
            </a:pPr>
            <a:r>
              <a:rPr lang="en-US" sz="1800" b="1" i="0" u="none" strike="noStrike" cap="none">
                <a:solidFill>
                  <a:srgbClr val="EF4E3E"/>
                </a:solidFill>
                <a:latin typeface="Arial"/>
                <a:ea typeface="Arial"/>
                <a:cs typeface="Arial"/>
                <a:sym typeface="Arial"/>
              </a:rPr>
              <a:t>Step 4</a:t>
            </a:r>
            <a:r>
              <a:rPr lang="en-US" sz="1800" b="0" i="0" u="none" strike="noStrike" cap="none">
                <a:solidFill>
                  <a:srgbClr val="EF4E3E"/>
                </a:solidFill>
                <a:latin typeface="Arial"/>
                <a:ea typeface="Arial"/>
                <a:cs typeface="Arial"/>
                <a:sym typeface="Arial"/>
              </a:rPr>
              <a:t> </a:t>
            </a:r>
            <a:r>
              <a:rPr lang="en-US" sz="1800" b="0" i="0" u="none" strike="noStrike" cap="none">
                <a:solidFill>
                  <a:srgbClr val="0B68B3"/>
                </a:solidFill>
                <a:latin typeface="Arial"/>
                <a:ea typeface="Arial"/>
                <a:cs typeface="Arial"/>
                <a:sym typeface="Arial"/>
              </a:rPr>
              <a:t> </a:t>
            </a:r>
            <a:r>
              <a:rPr lang="en-US" sz="1800" b="0" i="0" u="none" strike="noStrike" cap="none">
                <a:solidFill>
                  <a:srgbClr val="666666"/>
                </a:solidFill>
                <a:latin typeface="Arial"/>
                <a:ea typeface="Arial"/>
                <a:cs typeface="Arial"/>
                <a:sym typeface="Arial"/>
              </a:rPr>
              <a:t>Rotate when directed.</a:t>
            </a:r>
            <a:endParaRPr sz="1800" b="0" i="0" u="none" strike="noStrike" cap="none">
              <a:solidFill>
                <a:srgbClr val="666666"/>
              </a:solidFill>
              <a:latin typeface="Arial"/>
              <a:ea typeface="Arial"/>
              <a:cs typeface="Arial"/>
              <a:sym typeface="Arial"/>
            </a:endParaRPr>
          </a:p>
        </p:txBody>
      </p:sp>
      <p:sp>
        <p:nvSpPr>
          <p:cNvPr id="278" name="Google Shape;278;p25"/>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
        <p:nvSpPr>
          <p:cNvPr id="279" name="Google Shape;279;p25"/>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pic>
        <p:nvPicPr>
          <p:cNvPr id="280" name="Google Shape;280;p25"/>
          <p:cNvPicPr preferRelativeResize="0"/>
          <p:nvPr/>
        </p:nvPicPr>
        <p:blipFill rotWithShape="1">
          <a:blip r:embed="rId3">
            <a:alphaModFix/>
          </a:blip>
          <a:srcRect/>
          <a:stretch/>
        </p:blipFill>
        <p:spPr>
          <a:xfrm>
            <a:off x="652825" y="2038281"/>
            <a:ext cx="1165595" cy="1312895"/>
          </a:xfrm>
          <a:prstGeom prst="rect">
            <a:avLst/>
          </a:prstGeom>
          <a:noFill/>
          <a:ln>
            <a:noFill/>
          </a:ln>
        </p:spPr>
      </p:pic>
      <p:pic>
        <p:nvPicPr>
          <p:cNvPr id="281" name="Google Shape;281;p25"/>
          <p:cNvPicPr preferRelativeResize="0"/>
          <p:nvPr/>
        </p:nvPicPr>
        <p:blipFill rotWithShape="1">
          <a:blip r:embed="rId4">
            <a:alphaModFix/>
          </a:blip>
          <a:srcRect/>
          <a:stretch/>
        </p:blipFill>
        <p:spPr>
          <a:xfrm rot="-10079999">
            <a:off x="7355251" y="714406"/>
            <a:ext cx="3034786" cy="1312898"/>
          </a:xfrm>
          <a:prstGeom prst="rect">
            <a:avLst/>
          </a:prstGeom>
          <a:noFill/>
          <a:ln>
            <a:noFill/>
          </a:ln>
        </p:spPr>
      </p:pic>
      <p:pic>
        <p:nvPicPr>
          <p:cNvPr id="282" name="Google Shape;282;p25"/>
          <p:cNvPicPr preferRelativeResize="0"/>
          <p:nvPr/>
        </p:nvPicPr>
        <p:blipFill rotWithShape="1">
          <a:blip r:embed="rId5">
            <a:alphaModFix/>
          </a:blip>
          <a:srcRect/>
          <a:stretch/>
        </p:blipFill>
        <p:spPr>
          <a:xfrm rot="-660006" flipH="1">
            <a:off x="-19300" y="4681930"/>
            <a:ext cx="1605773" cy="25793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6"/>
          <p:cNvSpPr txBox="1">
            <a:spLocks noGrp="1"/>
          </p:cNvSpPr>
          <p:nvPr>
            <p:ph type="body" idx="1"/>
          </p:nvPr>
        </p:nvSpPr>
        <p:spPr>
          <a:xfrm>
            <a:off x="5431425" y="3628525"/>
            <a:ext cx="3593400" cy="1341300"/>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rgbClr val="595959"/>
              </a:buClr>
              <a:buSzPts val="5400"/>
              <a:buFont typeface="Arial"/>
              <a:buNone/>
            </a:pPr>
            <a:r>
              <a:rPr lang="en-US" sz="2400" b="0" i="0" u="none" strike="noStrike" cap="none">
                <a:solidFill>
                  <a:srgbClr val="595959"/>
                </a:solidFill>
                <a:latin typeface="Arial"/>
                <a:ea typeface="Arial"/>
                <a:cs typeface="Arial"/>
                <a:sym typeface="Arial"/>
              </a:rPr>
              <a:t>Why should I care about a career when I’m not even old enough to drive?</a:t>
            </a:r>
            <a:endParaRPr sz="2400" b="0" i="0" u="none" strike="noStrike" cap="none">
              <a:solidFill>
                <a:srgbClr val="595959"/>
              </a:solidFill>
              <a:latin typeface="Arial"/>
              <a:ea typeface="Arial"/>
              <a:cs typeface="Arial"/>
              <a:sym typeface="Arial"/>
            </a:endParaRPr>
          </a:p>
        </p:txBody>
      </p:sp>
      <p:sp>
        <p:nvSpPr>
          <p:cNvPr id="289" name="Google Shape;289;p26"/>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pic>
        <p:nvPicPr>
          <p:cNvPr id="290" name="Google Shape;290;p26"/>
          <p:cNvPicPr preferRelativeResize="0"/>
          <p:nvPr/>
        </p:nvPicPr>
        <p:blipFill rotWithShape="1">
          <a:blip r:embed="rId3">
            <a:alphaModFix/>
          </a:blip>
          <a:srcRect b="3679"/>
          <a:stretch/>
        </p:blipFill>
        <p:spPr>
          <a:xfrm>
            <a:off x="1866288" y="1140325"/>
            <a:ext cx="3440425" cy="5717673"/>
          </a:xfrm>
          <a:prstGeom prst="rect">
            <a:avLst/>
          </a:prstGeom>
          <a:noFill/>
          <a:ln>
            <a:noFill/>
          </a:ln>
        </p:spPr>
      </p:pic>
      <p:pic>
        <p:nvPicPr>
          <p:cNvPr id="291" name="Google Shape;291;p26"/>
          <p:cNvPicPr preferRelativeResize="0"/>
          <p:nvPr/>
        </p:nvPicPr>
        <p:blipFill rotWithShape="1">
          <a:blip r:embed="rId4">
            <a:alphaModFix/>
          </a:blip>
          <a:srcRect/>
          <a:stretch/>
        </p:blipFill>
        <p:spPr>
          <a:xfrm>
            <a:off x="617650" y="3543225"/>
            <a:ext cx="895324" cy="1426602"/>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2240</Words>
  <Application>Microsoft Macintosh PowerPoint</Application>
  <PresentationFormat>Custom</PresentationFormat>
  <Paragraphs>283</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Bebas Neue Regular</vt:lpstr>
      <vt:lpstr>Calibri</vt:lpstr>
      <vt:lpstr>Avenir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Tara McCarty</cp:lastModifiedBy>
  <cp:revision>17</cp:revision>
  <dcterms:modified xsi:type="dcterms:W3CDTF">2026-08-27T17:52:02Z</dcterms:modified>
</cp:coreProperties>
</file>